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89" r:id="rId6"/>
    <p:sldId id="293" r:id="rId7"/>
    <p:sldId id="295" r:id="rId8"/>
    <p:sldId id="307" r:id="rId9"/>
    <p:sldId id="297" r:id="rId10"/>
    <p:sldId id="300" r:id="rId11"/>
    <p:sldId id="308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026A-0F03-4C24-A884-605120E6E0C5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5976-5086-4944-BA74-F35B81428E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98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5976-5086-4944-BA74-F35B81428E7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36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5976-5086-4944-BA74-F35B81428E7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35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99C3-E795-B35B-6127-2A166EC9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98CD2-7153-BACF-C5F3-760FBAF45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82AC4-CC96-1A49-F595-9040D1714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7FCBD-8916-8A6B-C282-AAB79672A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35976-5086-4944-BA74-F35B81428E7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53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7FAD-B68A-943F-4C25-DE9ECE904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51B09-6BD6-D032-D537-D96B91182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37FE-BD1B-8E25-E437-19ACE403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5DCCC-71C5-39B7-5CE7-A38B80E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E794-7392-5AE5-7F68-55C5B3F3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91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BB07-1237-0574-9BB0-4D853614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DF168-0DA6-BB57-5590-A55CDBEB1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C3F5-65CD-69B6-7D6E-D3FC806E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867D-3A9A-31CD-3647-A2FA6FD4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190A-6B9F-C89C-39FD-D0690DCB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1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665A8-87F9-3588-6F24-5D144385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EEE35-A152-5D4E-355D-17CA65237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CCF7-46C9-195E-5927-9FC2988E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7616-90F3-E804-0227-E548C1D1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B0134-9F21-0787-0792-7A3BBAA2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43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4FF2-9E6B-B89E-0E79-67DAA453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DFF-7F3A-A017-F2E5-B11E51A7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C198-7130-423A-33A3-8E6D3CA6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AF0DA-2C67-A7D8-E0DD-33290EB9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AB0C-0DC4-EF0D-4429-A92A6436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84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4157-E99E-2A37-5B9C-539EC731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71081-482C-F997-EC8F-9CF8E6B0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EBA2-82C3-5D42-67F5-8BEDEFFA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7DE9F-88C8-0AA4-A38A-065973E3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C7252-1D01-C536-3E4D-38459912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382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9C6A-628F-4437-B116-67ECABE5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D7A65-2747-A98E-4E8C-4C24BFD34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1D18D-6B7B-C8F8-FBF2-7580D3CC2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7362-219E-1EA7-D404-51D78FF5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062E5-9FF7-C3C9-3300-28AF1957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D8662-A96A-678B-8282-11243C80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11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19F0-65DD-5B5A-BE30-AD399B20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BC0C3-7A54-9033-BDC7-BE697E0BB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3E255-F56A-70BE-48D8-A0D86A358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33919-4F00-4974-AD09-BB25182DB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98BF5-D725-23E9-B6EE-59438822D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F0E9E-4083-4845-2D5E-4484D7B0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77643-2BAD-8B5F-A485-ABA0D9E0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3C30B-9FED-04DB-2FC6-ABEFA943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5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A574-92E9-7E51-5916-9DE39BEC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67221-5898-77F6-0113-E38CD85D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3D4A4-6BC1-5FFF-C9E4-15F503DF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26F8D-C605-149B-BE84-013CBE4D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85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0E79E-38D2-92EC-96A3-DED36462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4625A-8985-6028-D1D4-E73A9849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4995-F5E8-6B48-D3CD-52DB1D5B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6516-4598-5CEB-305D-760882EA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CE08-C79A-6EFB-138C-F1923B7DB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768E1-9D15-A13A-BD66-E2155EC6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34032-EAB8-1DD4-0031-96263A2D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933E-D37D-0EF8-94EE-DE57BA81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386D-5409-57FE-2867-E6E057F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92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A611-BCDB-303C-2309-E19BD9EB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4DE1B-41F7-96F8-6280-720A62B04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93C3-9F50-7605-BD01-0F06EF676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0C886-F386-A614-CAAF-0BDF1A9C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020EB-0879-BE11-0762-028FE07E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C7D4A-E5A1-DDF0-FAE6-0B436CA1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21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8B47-85F7-CAD8-60D8-7D68D0D3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5D7E-A476-E715-A8E8-00E44194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7B33-6ECC-C6E0-CD2E-3621E73D6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920E-F9A8-4B59-B380-31304FF5F8C6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E5C77-37B3-3545-5A99-83DC419E1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C101-6D3A-F128-E50D-12F2F592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7C11-41AD-4E20-A3EF-C07202153E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4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4ECDC-3D0B-4FB3-10B4-9BE8E750C9B3}"/>
              </a:ext>
            </a:extLst>
          </p:cNvPr>
          <p:cNvSpPr txBox="1"/>
          <p:nvPr/>
        </p:nvSpPr>
        <p:spPr>
          <a:xfrm>
            <a:off x="3148690" y="1611687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chemeClr val="accent6"/>
                </a:solidFill>
              </a:rPr>
              <a:t>PPP Case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8CDD6-8D1A-434D-3D89-6F2CD85B312B}"/>
              </a:ext>
            </a:extLst>
          </p:cNvPr>
          <p:cNvSpPr txBox="1"/>
          <p:nvPr/>
        </p:nvSpPr>
        <p:spPr>
          <a:xfrm>
            <a:off x="2944583" y="2782669"/>
            <a:ext cx="589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/>
              <a:t>DND Expressway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F6F4C-309F-9C96-5210-F85BAE9C7DEE}"/>
              </a:ext>
            </a:extLst>
          </p:cNvPr>
          <p:cNvSpPr txBox="1"/>
          <p:nvPr/>
        </p:nvSpPr>
        <p:spPr>
          <a:xfrm>
            <a:off x="4253590" y="346264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Failed PPP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5AF33-39DF-E984-ED87-BD6A986D1654}"/>
              </a:ext>
            </a:extLst>
          </p:cNvPr>
          <p:cNvSpPr txBox="1"/>
          <p:nvPr/>
        </p:nvSpPr>
        <p:spPr>
          <a:xfrm>
            <a:off x="401052" y="4794804"/>
            <a:ext cx="11421979" cy="96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525" algn="ctr">
              <a:lnSpc>
                <a:spcPct val="103800"/>
              </a:lnSpc>
              <a:spcBef>
                <a:spcPts val="20"/>
              </a:spcBef>
            </a:pPr>
            <a:r>
              <a:rPr lang="en-US" sz="2800" b="1" i="1" spc="-5" dirty="0">
                <a:latin typeface="Times New Roman"/>
                <a:cs typeface="Times New Roman"/>
              </a:rPr>
              <a:t>Delhi-NOIDA-Delhi (DND). First toll bridge </a:t>
            </a:r>
            <a:r>
              <a:rPr lang="en-US" sz="2800" b="1" i="1" dirty="0">
                <a:latin typeface="Times New Roman"/>
                <a:cs typeface="Times New Roman"/>
              </a:rPr>
              <a:t>of India </a:t>
            </a:r>
            <a:r>
              <a:rPr lang="en-US" sz="2800" b="1" i="1" spc="-5" dirty="0">
                <a:latin typeface="Times New Roman"/>
                <a:cs typeface="Times New Roman"/>
              </a:rPr>
              <a:t>built </a:t>
            </a:r>
          </a:p>
          <a:p>
            <a:pPr marL="12700" marR="9525" algn="ctr">
              <a:lnSpc>
                <a:spcPct val="103800"/>
              </a:lnSpc>
              <a:spcBef>
                <a:spcPts val="20"/>
              </a:spcBef>
            </a:pPr>
            <a:r>
              <a:rPr lang="en-US" sz="2800" b="1" i="1" spc="-5" dirty="0">
                <a:latin typeface="Times New Roman"/>
                <a:cs typeface="Times New Roman"/>
              </a:rPr>
              <a:t>on </a:t>
            </a:r>
            <a:r>
              <a:rPr lang="en-US" sz="2800" b="1" i="1" spc="-10" dirty="0">
                <a:latin typeface="Times New Roman"/>
                <a:cs typeface="Times New Roman"/>
              </a:rPr>
              <a:t>BOOT </a:t>
            </a:r>
            <a:r>
              <a:rPr lang="en-US" sz="2800" b="1" i="1" spc="-385" dirty="0">
                <a:latin typeface="Times New Roman"/>
                <a:cs typeface="Times New Roman"/>
              </a:rPr>
              <a:t> </a:t>
            </a:r>
            <a:r>
              <a:rPr lang="en-US" sz="2800" b="1" i="1" spc="-10" dirty="0">
                <a:latin typeface="Times New Roman"/>
                <a:cs typeface="Times New Roman"/>
              </a:rPr>
              <a:t>model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8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265" marR="5715" indent="-228600" algn="just">
              <a:spcBef>
                <a:spcPts val="930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Efficacy </a:t>
            </a:r>
            <a:r>
              <a:rPr lang="en-US" sz="1800" b="1" dirty="0">
                <a:latin typeface="Times New Roman"/>
                <a:cs typeface="Times New Roman"/>
              </a:rPr>
              <a:t>of PPP </a:t>
            </a:r>
            <a:r>
              <a:rPr lang="en-US" sz="1800" b="1" spc="-5" dirty="0">
                <a:latin typeface="Times New Roman"/>
                <a:cs typeface="Times New Roman"/>
              </a:rPr>
              <a:t>Projects in </a:t>
            </a:r>
            <a:r>
              <a:rPr lang="en-US" sz="1800" b="1" dirty="0">
                <a:latin typeface="Times New Roman"/>
                <a:cs typeface="Times New Roman"/>
              </a:rPr>
              <a:t>India</a:t>
            </a:r>
            <a:r>
              <a:rPr lang="en-US" sz="1800" dirty="0">
                <a:latin typeface="Times New Roman"/>
                <a:cs typeface="Times New Roman"/>
              </a:rPr>
              <a:t>: This </a:t>
            </a:r>
            <a:r>
              <a:rPr lang="en-US" sz="1800" spc="-5" dirty="0">
                <a:latin typeface="Times New Roman"/>
                <a:cs typeface="Times New Roman"/>
              </a:rPr>
              <a:t>project confirmed </a:t>
            </a:r>
            <a:r>
              <a:rPr lang="en-US" sz="1800" dirty="0">
                <a:latin typeface="Times New Roman"/>
                <a:cs typeface="Times New Roman"/>
              </a:rPr>
              <a:t>that private </a:t>
            </a:r>
            <a:r>
              <a:rPr lang="en-US" sz="1800" spc="-5" dirty="0">
                <a:latin typeface="Times New Roman"/>
                <a:cs typeface="Times New Roman"/>
              </a:rPr>
              <a:t>capital could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indeed </a:t>
            </a:r>
            <a:r>
              <a:rPr lang="en-US" sz="1800" dirty="0">
                <a:latin typeface="Times New Roman"/>
                <a:cs typeface="Times New Roman"/>
              </a:rPr>
              <a:t>be </a:t>
            </a:r>
            <a:r>
              <a:rPr lang="en-US" sz="1800" spc="-5" dirty="0">
                <a:latin typeface="Times New Roman"/>
                <a:cs typeface="Times New Roman"/>
              </a:rPr>
              <a:t>attracted </a:t>
            </a:r>
            <a:r>
              <a:rPr lang="en-US" sz="1800" dirty="0">
                <a:latin typeface="Times New Roman"/>
                <a:cs typeface="Times New Roman"/>
              </a:rPr>
              <a:t>to provide public infrastructure </a:t>
            </a:r>
            <a:r>
              <a:rPr lang="en-US" sz="1800" spc="-5" dirty="0">
                <a:latin typeface="Times New Roman"/>
                <a:cs typeface="Times New Roman"/>
              </a:rPr>
              <a:t>services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India </a:t>
            </a:r>
            <a:r>
              <a:rPr lang="en-US" sz="1800" dirty="0">
                <a:latin typeface="Times New Roman"/>
                <a:cs typeface="Times New Roman"/>
              </a:rPr>
              <a:t>despite </a:t>
            </a:r>
            <a:r>
              <a:rPr lang="en-US" sz="1800" spc="-5" dirty="0">
                <a:latin typeface="Times New Roman"/>
                <a:cs typeface="Times New Roman"/>
              </a:rPr>
              <a:t>numerous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challenges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designing, </a:t>
            </a:r>
            <a:r>
              <a:rPr lang="en-US" sz="1800" dirty="0">
                <a:latin typeface="Times New Roman"/>
                <a:cs typeface="Times New Roman"/>
              </a:rPr>
              <a:t>structuring </a:t>
            </a:r>
            <a:r>
              <a:rPr lang="en-US" sz="1800" spc="-5" dirty="0">
                <a:latin typeface="Times New Roman"/>
                <a:cs typeface="Times New Roman"/>
              </a:rPr>
              <a:t>and </a:t>
            </a:r>
            <a:r>
              <a:rPr lang="en-US" sz="1800" dirty="0">
                <a:latin typeface="Times New Roman"/>
                <a:cs typeface="Times New Roman"/>
              </a:rPr>
              <a:t>developing. There </a:t>
            </a:r>
            <a:r>
              <a:rPr lang="en-US" sz="1800" spc="-5" dirty="0">
                <a:latin typeface="Times New Roman"/>
                <a:cs typeface="Times New Roman"/>
              </a:rPr>
              <a:t>is </a:t>
            </a:r>
            <a:r>
              <a:rPr lang="en-US" sz="1800" dirty="0">
                <a:latin typeface="Times New Roman"/>
                <a:cs typeface="Times New Roman"/>
              </a:rPr>
              <a:t>now </a:t>
            </a:r>
            <a:r>
              <a:rPr lang="en-US" sz="1800" spc="-5" dirty="0">
                <a:latin typeface="Times New Roman"/>
                <a:cs typeface="Times New Roman"/>
              </a:rPr>
              <a:t>an </a:t>
            </a:r>
            <a:r>
              <a:rPr lang="en-US" sz="1800" dirty="0">
                <a:latin typeface="Times New Roman"/>
                <a:cs typeface="Times New Roman"/>
              </a:rPr>
              <a:t>example of a major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toll </a:t>
            </a:r>
            <a:r>
              <a:rPr lang="en-US" sz="1800" spc="-5" dirty="0">
                <a:latin typeface="Times New Roman"/>
                <a:cs typeface="Times New Roman"/>
              </a:rPr>
              <a:t>bridge </a:t>
            </a:r>
            <a:r>
              <a:rPr lang="en-US" sz="1800" dirty="0">
                <a:latin typeface="Times New Roman"/>
                <a:cs typeface="Times New Roman"/>
              </a:rPr>
              <a:t>in 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major</a:t>
            </a:r>
            <a:r>
              <a:rPr lang="en-US" sz="1800" dirty="0">
                <a:latin typeface="Times New Roman"/>
                <a:cs typeface="Times New Roman"/>
              </a:rPr>
              <a:t> urban </a:t>
            </a:r>
            <a:r>
              <a:rPr lang="en-US" sz="1800" spc="-5" dirty="0">
                <a:latin typeface="Times New Roman"/>
                <a:cs typeface="Times New Roman"/>
              </a:rPr>
              <a:t>area</a:t>
            </a:r>
            <a:r>
              <a:rPr lang="en-US" sz="1800" dirty="0">
                <a:latin typeface="Times New Roman"/>
                <a:cs typeface="Times New Roman"/>
              </a:rPr>
              <a:t> in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India,</a:t>
            </a:r>
            <a:r>
              <a:rPr lang="en-US" sz="1800" dirty="0">
                <a:latin typeface="Times New Roman"/>
                <a:cs typeface="Times New Roman"/>
              </a:rPr>
              <a:t> where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there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was</a:t>
            </a:r>
            <a:r>
              <a:rPr lang="en-US" sz="1800" dirty="0">
                <a:latin typeface="Times New Roman"/>
                <a:cs typeface="Times New Roman"/>
              </a:rPr>
              <a:t> no such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example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earlier.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lang="en-US" sz="1800" dirty="0">
              <a:latin typeface="Times New Roman"/>
              <a:cs typeface="Times New Roman"/>
            </a:endParaRPr>
          </a:p>
          <a:p>
            <a:pPr marL="469265" marR="5080" indent="-228600" algn="just">
              <a:buFont typeface="Times New Roman"/>
              <a:buAutoNum type="arabicPeriod"/>
              <a:tabLst>
                <a:tab pos="4699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Treatment </a:t>
            </a:r>
            <a:r>
              <a:rPr lang="en-US" sz="1800" b="1" dirty="0">
                <a:latin typeface="Times New Roman"/>
                <a:cs typeface="Times New Roman"/>
              </a:rPr>
              <a:t>of </a:t>
            </a:r>
            <a:r>
              <a:rPr lang="en-US" sz="1800" b="1" spc="-5" dirty="0">
                <a:latin typeface="Times New Roman"/>
                <a:cs typeface="Times New Roman"/>
              </a:rPr>
              <a:t>shortfall </a:t>
            </a:r>
            <a:r>
              <a:rPr lang="en-US" sz="1800" b="1" dirty="0">
                <a:latin typeface="Times New Roman"/>
                <a:cs typeface="Times New Roman"/>
              </a:rPr>
              <a:t>/ </a:t>
            </a:r>
            <a:r>
              <a:rPr lang="en-US" sz="1800" b="1" spc="-5" dirty="0">
                <a:latin typeface="Times New Roman"/>
                <a:cs typeface="Times New Roman"/>
              </a:rPr>
              <a:t>surplus </a:t>
            </a:r>
            <a:r>
              <a:rPr lang="en-US" sz="1800" b="1" spc="-10" dirty="0">
                <a:latin typeface="Times New Roman"/>
                <a:cs typeface="Times New Roman"/>
              </a:rPr>
              <a:t>in </a:t>
            </a:r>
            <a:r>
              <a:rPr lang="en-US" sz="1800" b="1" spc="-5" dirty="0">
                <a:latin typeface="Times New Roman"/>
                <a:cs typeface="Times New Roman"/>
              </a:rPr>
              <a:t>revenue </a:t>
            </a:r>
            <a:r>
              <a:rPr lang="en-US" sz="1800" b="1" dirty="0">
                <a:latin typeface="Times New Roman"/>
                <a:cs typeface="Times New Roman"/>
              </a:rPr>
              <a:t>from </a:t>
            </a:r>
            <a:r>
              <a:rPr lang="en-US" sz="1800" b="1" spc="-5" dirty="0">
                <a:latin typeface="Times New Roman"/>
                <a:cs typeface="Times New Roman"/>
              </a:rPr>
              <a:t>projected </a:t>
            </a:r>
            <a:r>
              <a:rPr lang="en-US" sz="1800" b="1" spc="5" dirty="0">
                <a:latin typeface="Times New Roman"/>
                <a:cs typeface="Times New Roman"/>
              </a:rPr>
              <a:t>figures</a:t>
            </a:r>
            <a:r>
              <a:rPr lang="en-US" sz="1800" spc="5" dirty="0">
                <a:latin typeface="Times New Roman"/>
                <a:cs typeface="Times New Roman"/>
              </a:rPr>
              <a:t>: </a:t>
            </a:r>
            <a:r>
              <a:rPr lang="en-US" sz="1800" spc="-5" dirty="0">
                <a:latin typeface="Times New Roman"/>
                <a:cs typeface="Times New Roman"/>
              </a:rPr>
              <a:t>The shortfall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revenues from </a:t>
            </a:r>
            <a:r>
              <a:rPr lang="en-US" sz="1800" dirty="0">
                <a:latin typeface="Times New Roman"/>
                <a:cs typeface="Times New Roman"/>
              </a:rPr>
              <a:t>toll </a:t>
            </a:r>
            <a:r>
              <a:rPr lang="en-US" sz="1800" spc="-5" dirty="0">
                <a:latin typeface="Times New Roman"/>
                <a:cs typeface="Times New Roman"/>
              </a:rPr>
              <a:t>collection from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initial projections as per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traffic </a:t>
            </a:r>
            <a:r>
              <a:rPr lang="en-US" sz="1800" dirty="0">
                <a:latin typeface="Times New Roman"/>
                <a:cs typeface="Times New Roman"/>
              </a:rPr>
              <a:t>study </a:t>
            </a:r>
            <a:r>
              <a:rPr lang="en-US" sz="1800" spc="-5" dirty="0">
                <a:latin typeface="Times New Roman"/>
                <a:cs typeface="Times New Roman"/>
              </a:rPr>
              <a:t>was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5" dirty="0">
                <a:latin typeface="Times New Roman"/>
                <a:cs typeface="Times New Roman"/>
              </a:rPr>
              <a:t>key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learning from </a:t>
            </a:r>
            <a:r>
              <a:rPr lang="en-US" sz="1800" dirty="0">
                <a:latin typeface="Times New Roman"/>
                <a:cs typeface="Times New Roman"/>
              </a:rPr>
              <a:t>this project. </a:t>
            </a:r>
            <a:r>
              <a:rPr lang="en-US" sz="1800" spc="-5" dirty="0">
                <a:latin typeface="Times New Roman"/>
                <a:cs typeface="Times New Roman"/>
              </a:rPr>
              <a:t>Modern </a:t>
            </a:r>
            <a:r>
              <a:rPr lang="en-US" sz="1800" dirty="0">
                <a:latin typeface="Times New Roman"/>
                <a:cs typeface="Times New Roman"/>
              </a:rPr>
              <a:t>day </a:t>
            </a:r>
            <a:r>
              <a:rPr lang="en-US" sz="1800" spc="-5" dirty="0">
                <a:latin typeface="Times New Roman"/>
                <a:cs typeface="Times New Roman"/>
              </a:rPr>
              <a:t>Concession agreements mitigate </a:t>
            </a:r>
            <a:r>
              <a:rPr lang="en-US" sz="1800" dirty="0">
                <a:latin typeface="Times New Roman"/>
                <a:cs typeface="Times New Roman"/>
              </a:rPr>
              <a:t>both </a:t>
            </a:r>
            <a:r>
              <a:rPr lang="en-US" sz="1800" spc="-5" dirty="0">
                <a:latin typeface="Times New Roman"/>
                <a:cs typeface="Times New Roman"/>
              </a:rPr>
              <a:t>scenarios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shortfall as </a:t>
            </a:r>
            <a:r>
              <a:rPr lang="en-US" sz="1800" dirty="0">
                <a:latin typeface="Times New Roman"/>
                <a:cs typeface="Times New Roman"/>
              </a:rPr>
              <a:t>well </a:t>
            </a:r>
            <a:r>
              <a:rPr lang="en-US" sz="1800" spc="-5" dirty="0">
                <a:latin typeface="Times New Roman"/>
                <a:cs typeface="Times New Roman"/>
              </a:rPr>
              <a:t>as </a:t>
            </a:r>
            <a:r>
              <a:rPr lang="en-US" sz="1800" dirty="0">
                <a:latin typeface="Times New Roman"/>
                <a:cs typeface="Times New Roman"/>
              </a:rPr>
              <a:t>excess in </a:t>
            </a:r>
            <a:r>
              <a:rPr lang="en-US" sz="1800" spc="-5" dirty="0">
                <a:latin typeface="Times New Roman"/>
                <a:cs typeface="Times New Roman"/>
              </a:rPr>
              <a:t>revenue projects.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actual revenues </a:t>
            </a:r>
            <a:r>
              <a:rPr lang="en-US" sz="1800" dirty="0">
                <a:latin typeface="Times New Roman"/>
                <a:cs typeface="Times New Roman"/>
              </a:rPr>
              <a:t>in this </a:t>
            </a:r>
            <a:r>
              <a:rPr lang="en-US" sz="1800" spc="-5" dirty="0">
                <a:latin typeface="Times New Roman"/>
                <a:cs typeface="Times New Roman"/>
              </a:rPr>
              <a:t>PPP project fell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far </a:t>
            </a:r>
            <a:r>
              <a:rPr lang="en-US" sz="1800" dirty="0">
                <a:latin typeface="Times New Roman"/>
                <a:cs typeface="Times New Roman"/>
              </a:rPr>
              <a:t>short of </a:t>
            </a:r>
            <a:r>
              <a:rPr lang="en-US" sz="1800" spc="-5" dirty="0">
                <a:latin typeface="Times New Roman"/>
                <a:cs typeface="Times New Roman"/>
              </a:rPr>
              <a:t>projected revenues </a:t>
            </a:r>
            <a:r>
              <a:rPr lang="en-US" sz="1800" dirty="0">
                <a:latin typeface="Times New Roman"/>
                <a:cs typeface="Times New Roman"/>
              </a:rPr>
              <a:t>(28%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projections </a:t>
            </a:r>
            <a:r>
              <a:rPr lang="en-US" sz="1800" dirty="0">
                <a:latin typeface="Times New Roman"/>
                <a:cs typeface="Times New Roman"/>
              </a:rPr>
              <a:t>for the </a:t>
            </a:r>
            <a:r>
              <a:rPr lang="en-US" sz="1800" spc="-5" dirty="0">
                <a:latin typeface="Times New Roman"/>
                <a:cs typeface="Times New Roman"/>
              </a:rPr>
              <a:t>first year) </a:t>
            </a:r>
            <a:r>
              <a:rPr lang="en-US" sz="1800" dirty="0">
                <a:latin typeface="Times New Roman"/>
                <a:cs typeface="Times New Roman"/>
              </a:rPr>
              <a:t>in the initial </a:t>
            </a:r>
            <a:r>
              <a:rPr lang="en-US" sz="1800" spc="-10" dirty="0">
                <a:latin typeface="Times New Roman"/>
                <a:cs typeface="Times New Roman"/>
              </a:rPr>
              <a:t>years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operation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bridge,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leading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significant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losses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which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were</a:t>
            </a:r>
            <a:r>
              <a:rPr lang="en-US" sz="1800" spc="-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added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project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cost.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lang="en-US" sz="2000" dirty="0">
              <a:latin typeface="Times New Roman"/>
              <a:cs typeface="Times New Roman"/>
            </a:endParaRPr>
          </a:p>
          <a:p>
            <a:pPr marL="469265" marR="5080" indent="-228600" algn="just">
              <a:spcBef>
                <a:spcPts val="5"/>
              </a:spcBef>
              <a:buFont typeface="Times New Roman"/>
              <a:buAutoNum type="arabicPeriod"/>
              <a:tabLst>
                <a:tab pos="4699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Willingness-to-pay:</a:t>
            </a:r>
            <a:r>
              <a:rPr lang="en-US" sz="1800" b="1" spc="-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Must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evaluated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very</a:t>
            </a:r>
            <a:r>
              <a:rPr lang="en-US" sz="1800" spc="-6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carefully</a:t>
            </a:r>
            <a:r>
              <a:rPr lang="en-US" sz="1800" spc="-8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such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projects.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Willingness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-45" dirty="0">
                <a:latin typeface="Times New Roman"/>
                <a:cs typeface="Times New Roman"/>
              </a:rPr>
              <a:t> </a:t>
            </a:r>
            <a:r>
              <a:rPr lang="en-US" sz="1800" spc="5" dirty="0">
                <a:latin typeface="Times New Roman"/>
                <a:cs typeface="Times New Roman"/>
              </a:rPr>
              <a:t>pay </a:t>
            </a:r>
            <a:r>
              <a:rPr lang="en-US" sz="1800" spc="-28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must be explicitly </a:t>
            </a:r>
            <a:r>
              <a:rPr lang="en-US" sz="1800" spc="-5" dirty="0">
                <a:latin typeface="Times New Roman"/>
                <a:cs typeface="Times New Roman"/>
              </a:rPr>
              <a:t>assesses </a:t>
            </a:r>
            <a:r>
              <a:rPr lang="en-US" sz="1800" dirty="0">
                <a:latin typeface="Times New Roman"/>
                <a:cs typeface="Times New Roman"/>
              </a:rPr>
              <a:t>for </a:t>
            </a:r>
            <a:r>
              <a:rPr lang="en-US" sz="1800" spc="-5" dirty="0">
                <a:latin typeface="Times New Roman"/>
                <a:cs typeface="Times New Roman"/>
              </a:rPr>
              <a:t>truckers and </a:t>
            </a:r>
            <a:r>
              <a:rPr lang="en-US" sz="1800" dirty="0">
                <a:latin typeface="Times New Roman"/>
                <a:cs typeface="Times New Roman"/>
              </a:rPr>
              <a:t>for bus </a:t>
            </a:r>
            <a:r>
              <a:rPr lang="en-US" sz="1800" spc="-5" dirty="0">
                <a:latin typeface="Times New Roman"/>
                <a:cs typeface="Times New Roman"/>
              </a:rPr>
              <a:t>operators</a:t>
            </a:r>
            <a:r>
              <a:rPr lang="en-US" sz="1800" spc="29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(individual owners as well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corporate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fleet</a:t>
            </a:r>
            <a:r>
              <a:rPr lang="en-US" sz="1800" dirty="0">
                <a:latin typeface="Times New Roman"/>
                <a:cs typeface="Times New Roman"/>
              </a:rPr>
              <a:t> owners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operators)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90A49-07B1-D181-8645-F1C497DCC932}"/>
              </a:ext>
            </a:extLst>
          </p:cNvPr>
          <p:cNvSpPr txBox="1"/>
          <p:nvPr/>
        </p:nvSpPr>
        <p:spPr>
          <a:xfrm>
            <a:off x="829491" y="700527"/>
            <a:ext cx="630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Key Learnings from the PPP</a:t>
            </a:r>
          </a:p>
        </p:txBody>
      </p:sp>
    </p:spTree>
    <p:extLst>
      <p:ext uri="{BB962C8B-B14F-4D97-AF65-F5344CB8AC3E}">
        <p14:creationId xmlns:p14="http://schemas.microsoft.com/office/powerpoint/2010/main" val="379422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23E63-8BFE-5696-6D02-40F03F86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C8C815-CFA3-28AA-0A77-970AA62C7E75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marR="5715" algn="just">
              <a:spcBef>
                <a:spcPts val="5"/>
              </a:spcBef>
              <a:tabLst>
                <a:tab pos="469900" algn="l"/>
              </a:tabLst>
            </a:pPr>
            <a:r>
              <a:rPr lang="en-US" sz="1800" b="1" dirty="0">
                <a:latin typeface="Times New Roman"/>
                <a:cs typeface="Times New Roman"/>
              </a:rPr>
              <a:t>4. Traffic &amp; </a:t>
            </a:r>
            <a:r>
              <a:rPr lang="en-US" sz="1800" b="1" spc="-5" dirty="0">
                <a:latin typeface="Times New Roman"/>
                <a:cs typeface="Times New Roman"/>
              </a:rPr>
              <a:t>Population forecasts: </a:t>
            </a:r>
            <a:r>
              <a:rPr lang="en-US" sz="1800" dirty="0">
                <a:latin typeface="Times New Roman"/>
                <a:cs typeface="Times New Roman"/>
              </a:rPr>
              <a:t>These </a:t>
            </a:r>
            <a:r>
              <a:rPr lang="en-US" sz="1800" spc="-5" dirty="0">
                <a:latin typeface="Times New Roman"/>
                <a:cs typeface="Times New Roman"/>
              </a:rPr>
              <a:t>forecasts have </a:t>
            </a:r>
            <a:r>
              <a:rPr lang="en-US" sz="1800" dirty="0">
                <a:latin typeface="Times New Roman"/>
                <a:cs typeface="Times New Roman"/>
              </a:rPr>
              <a:t>to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dirty="0">
                <a:latin typeface="Times New Roman"/>
                <a:cs typeface="Times New Roman"/>
              </a:rPr>
              <a:t>more </a:t>
            </a:r>
            <a:r>
              <a:rPr lang="en-US" sz="1800" spc="-5" dirty="0">
                <a:latin typeface="Times New Roman"/>
                <a:cs typeface="Times New Roman"/>
              </a:rPr>
              <a:t>realistic and </a:t>
            </a:r>
            <a:r>
              <a:rPr lang="en-US" sz="1800" dirty="0">
                <a:latin typeface="Times New Roman"/>
                <a:cs typeface="Times New Roman"/>
              </a:rPr>
              <a:t>rigorous</a:t>
            </a:r>
            <a:r>
              <a:rPr lang="en-US" sz="1800" b="1" dirty="0">
                <a:latin typeface="Times New Roman"/>
                <a:cs typeface="Times New Roman"/>
              </a:rPr>
              <a:t>. 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reason for lower-   than-expected traffic, </a:t>
            </a:r>
            <a:r>
              <a:rPr lang="en-US" sz="1800" dirty="0">
                <a:latin typeface="Times New Roman"/>
                <a:cs typeface="Times New Roman"/>
              </a:rPr>
              <a:t>particularly in the </a:t>
            </a:r>
            <a:r>
              <a:rPr lang="en-US" sz="1800" spc="-5" dirty="0">
                <a:latin typeface="Times New Roman"/>
                <a:cs typeface="Times New Roman"/>
              </a:rPr>
              <a:t>initial </a:t>
            </a:r>
            <a:r>
              <a:rPr lang="en-US" sz="1800" spc="-10" dirty="0">
                <a:latin typeface="Times New Roman"/>
                <a:cs typeface="Times New Roman"/>
              </a:rPr>
              <a:t>years </a:t>
            </a:r>
            <a:r>
              <a:rPr lang="en-US" sz="1800" spc="-5" dirty="0">
                <a:latin typeface="Times New Roman"/>
                <a:cs typeface="Times New Roman"/>
              </a:rPr>
              <a:t>was attributed </a:t>
            </a:r>
            <a:r>
              <a:rPr lang="en-US" sz="1800" dirty="0">
                <a:latin typeface="Times New Roman"/>
                <a:cs typeface="Times New Roman"/>
              </a:rPr>
              <a:t> to</a:t>
            </a:r>
            <a:r>
              <a:rPr lang="en-US" sz="1800" spc="-5" dirty="0">
                <a:latin typeface="Times New Roman"/>
                <a:cs typeface="Times New Roman"/>
              </a:rPr>
              <a:t> inadequate</a:t>
            </a:r>
            <a:r>
              <a:rPr lang="en-US" sz="1800" dirty="0">
                <a:latin typeface="Times New Roman"/>
                <a:cs typeface="Times New Roman"/>
              </a:rPr>
              <a:t> feasibility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analysis</a:t>
            </a:r>
            <a:r>
              <a:rPr lang="en-US" sz="1800" dirty="0">
                <a:latin typeface="Times New Roman"/>
                <a:cs typeface="Times New Roman"/>
              </a:rPr>
              <a:t> for this kind of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toll </a:t>
            </a:r>
            <a:r>
              <a:rPr lang="en-US" sz="1800" spc="-5" dirty="0">
                <a:latin typeface="Times New Roman"/>
                <a:cs typeface="Times New Roman"/>
              </a:rPr>
              <a:t>project.</a:t>
            </a:r>
            <a:endParaRPr lang="en-US" dirty="0">
              <a:latin typeface="Times New Roman"/>
              <a:cs typeface="Times New Roman"/>
            </a:endParaRPr>
          </a:p>
          <a:p>
            <a:pPr marL="240665" marR="5715" algn="just">
              <a:spcBef>
                <a:spcPts val="5"/>
              </a:spcBef>
              <a:tabLst>
                <a:tab pos="469900" algn="l"/>
              </a:tabLst>
            </a:pPr>
            <a:endParaRPr lang="en-US" sz="1800" b="1" spc="-5" dirty="0">
              <a:latin typeface="Times New Roman"/>
              <a:cs typeface="Times New Roman"/>
            </a:endParaRPr>
          </a:p>
          <a:p>
            <a:pPr marL="240665" marR="5715" algn="just">
              <a:spcBef>
                <a:spcPts val="5"/>
              </a:spcBef>
              <a:tabLst>
                <a:tab pos="469900" algn="l"/>
              </a:tabLst>
            </a:pPr>
            <a:r>
              <a:rPr lang="en-US" b="1" spc="-5" dirty="0">
                <a:latin typeface="Times New Roman"/>
                <a:cs typeface="Times New Roman"/>
              </a:rPr>
              <a:t>5. </a:t>
            </a:r>
            <a:r>
              <a:rPr lang="en-US" sz="1800" b="1" spc="-5" dirty="0">
                <a:latin typeface="Times New Roman"/>
                <a:cs typeface="Times New Roman"/>
              </a:rPr>
              <a:t>Transparency in concession agreement: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concession agreement </a:t>
            </a:r>
            <a:r>
              <a:rPr lang="en-US" sz="1800" dirty="0">
                <a:latin typeface="Times New Roman"/>
                <a:cs typeface="Times New Roman"/>
              </a:rPr>
              <a:t>should </a:t>
            </a:r>
            <a:r>
              <a:rPr lang="en-US" sz="1800" spc="-5" dirty="0">
                <a:latin typeface="Times New Roman"/>
                <a:cs typeface="Times New Roman"/>
              </a:rPr>
              <a:t>have been </a:t>
            </a:r>
            <a:r>
              <a:rPr lang="en-US" sz="1800" dirty="0">
                <a:latin typeface="Times New Roman"/>
                <a:cs typeface="Times New Roman"/>
              </a:rPr>
              <a:t> more </a:t>
            </a:r>
            <a:r>
              <a:rPr lang="en-US" sz="1800" spc="-5" dirty="0">
                <a:latin typeface="Times New Roman"/>
                <a:cs typeface="Times New Roman"/>
              </a:rPr>
              <a:t>transparent about the criteria </a:t>
            </a:r>
            <a:r>
              <a:rPr lang="en-US" sz="1800" dirty="0">
                <a:latin typeface="Times New Roman"/>
                <a:cs typeface="Times New Roman"/>
              </a:rPr>
              <a:t>for </a:t>
            </a:r>
            <a:r>
              <a:rPr lang="en-US" sz="1800" spc="-5" dirty="0">
                <a:latin typeface="Times New Roman"/>
                <a:cs typeface="Times New Roman"/>
              </a:rPr>
              <a:t>award </a:t>
            </a:r>
            <a:r>
              <a:rPr lang="en-US" sz="1800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PPP and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way </a:t>
            </a:r>
            <a:r>
              <a:rPr lang="en-US" sz="1800" dirty="0">
                <a:latin typeface="Times New Roman"/>
                <a:cs typeface="Times New Roman"/>
              </a:rPr>
              <a:t>in </a:t>
            </a:r>
            <a:r>
              <a:rPr lang="en-US" sz="1800" spc="-5" dirty="0">
                <a:latin typeface="Times New Roman"/>
                <a:cs typeface="Times New Roman"/>
              </a:rPr>
              <a:t>which Development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Income </a:t>
            </a:r>
            <a:r>
              <a:rPr lang="en-US" sz="1800" dirty="0">
                <a:latin typeface="Times New Roman"/>
                <a:cs typeface="Times New Roman"/>
              </a:rPr>
              <a:t>would </a:t>
            </a:r>
            <a:r>
              <a:rPr lang="en-US" sz="1800" spc="5" dirty="0">
                <a:latin typeface="Times New Roman"/>
                <a:cs typeface="Times New Roman"/>
              </a:rPr>
              <a:t>be </a:t>
            </a:r>
            <a:r>
              <a:rPr lang="en-US" sz="1800" dirty="0">
                <a:latin typeface="Times New Roman"/>
                <a:cs typeface="Times New Roman"/>
              </a:rPr>
              <a:t>applied </a:t>
            </a:r>
            <a:r>
              <a:rPr lang="en-US" sz="1800" spc="-5" dirty="0">
                <a:latin typeface="Times New Roman"/>
                <a:cs typeface="Times New Roman"/>
              </a:rPr>
              <a:t>towards </a:t>
            </a:r>
            <a:r>
              <a:rPr lang="en-US" sz="1800" dirty="0">
                <a:latin typeface="Times New Roman"/>
                <a:cs typeface="Times New Roman"/>
              </a:rPr>
              <a:t>reducing </a:t>
            </a:r>
            <a:r>
              <a:rPr lang="en-US" sz="1800" spc="-5" dirty="0">
                <a:latin typeface="Times New Roman"/>
                <a:cs typeface="Times New Roman"/>
              </a:rPr>
              <a:t>total project costs </a:t>
            </a:r>
            <a:r>
              <a:rPr lang="en-US" sz="1800" spc="5" dirty="0">
                <a:latin typeface="Times New Roman"/>
                <a:cs typeface="Times New Roman"/>
              </a:rPr>
              <a:t>of </a:t>
            </a:r>
            <a:r>
              <a:rPr lang="en-US" sz="1800" spc="-5" dirty="0">
                <a:latin typeface="Times New Roman"/>
                <a:cs typeface="Times New Roman"/>
              </a:rPr>
              <a:t>NTBCL. </a:t>
            </a:r>
            <a:r>
              <a:rPr lang="en-US" sz="1800" dirty="0">
                <a:latin typeface="Times New Roman"/>
                <a:cs typeface="Times New Roman"/>
              </a:rPr>
              <a:t>Again, the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modern </a:t>
            </a:r>
            <a:r>
              <a:rPr lang="en-US" sz="1800" spc="5" dirty="0">
                <a:latin typeface="Times New Roman"/>
                <a:cs typeface="Times New Roman"/>
              </a:rPr>
              <a:t>day </a:t>
            </a:r>
            <a:r>
              <a:rPr lang="en-US" sz="1800" dirty="0">
                <a:latin typeface="Times New Roman"/>
                <a:cs typeface="Times New Roman"/>
              </a:rPr>
              <a:t>CAs are more </a:t>
            </a:r>
            <a:r>
              <a:rPr lang="en-US" sz="1800" spc="-5" dirty="0">
                <a:latin typeface="Times New Roman"/>
                <a:cs typeface="Times New Roman"/>
              </a:rPr>
              <a:t>transparent and </a:t>
            </a:r>
            <a:r>
              <a:rPr lang="en-US" sz="1800" dirty="0">
                <a:latin typeface="Times New Roman"/>
                <a:cs typeface="Times New Roman"/>
              </a:rPr>
              <a:t>explicit in defining the </a:t>
            </a:r>
            <a:r>
              <a:rPr lang="en-US" sz="1800" spc="-5" dirty="0">
                <a:latin typeface="Times New Roman"/>
                <a:cs typeface="Times New Roman"/>
              </a:rPr>
              <a:t>development rights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under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concession.</a:t>
            </a:r>
            <a:endParaRPr lang="en-US" sz="1800" dirty="0">
              <a:latin typeface="Times New Roman"/>
              <a:cs typeface="Times New Roman"/>
            </a:endParaRPr>
          </a:p>
          <a:p>
            <a:pPr marL="240665" marR="5715" algn="just">
              <a:lnSpc>
                <a:spcPct val="103299"/>
              </a:lnSpc>
              <a:tabLst>
                <a:tab pos="469900" algn="l"/>
              </a:tabLst>
            </a:pPr>
            <a:endParaRPr lang="en-US" sz="2000" b="1" spc="-5" dirty="0">
              <a:latin typeface="Times New Roman"/>
              <a:cs typeface="Times New Roman"/>
            </a:endParaRPr>
          </a:p>
          <a:p>
            <a:pPr marL="240665" marR="5715" algn="just">
              <a:lnSpc>
                <a:spcPct val="103299"/>
              </a:lnSpc>
              <a:tabLst>
                <a:tab pos="469900" algn="l"/>
              </a:tabLst>
            </a:pPr>
            <a:r>
              <a:rPr lang="en-US" sz="2000" b="1" spc="-5" dirty="0">
                <a:latin typeface="Times New Roman"/>
                <a:cs typeface="Times New Roman"/>
              </a:rPr>
              <a:t>6. </a:t>
            </a:r>
            <a:r>
              <a:rPr lang="en-US" sz="1800" b="1" spc="-5" dirty="0">
                <a:latin typeface="Times New Roman"/>
                <a:cs typeface="Times New Roman"/>
              </a:rPr>
              <a:t>Conflict</a:t>
            </a:r>
            <a:r>
              <a:rPr lang="en-US" sz="1800" b="1" dirty="0">
                <a:latin typeface="Times New Roman"/>
                <a:cs typeface="Times New Roman"/>
              </a:rPr>
              <a:t> of</a:t>
            </a:r>
            <a:r>
              <a:rPr lang="en-US" sz="1800" b="1" spc="5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latin typeface="Times New Roman"/>
                <a:cs typeface="Times New Roman"/>
              </a:rPr>
              <a:t>Interest: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Times New Roman"/>
                <a:cs typeface="Times New Roman"/>
              </a:rPr>
              <a:t>ILFS</a:t>
            </a:r>
            <a:r>
              <a:rPr lang="en-US" sz="1800" spc="-5" dirty="0">
                <a:latin typeface="Times New Roman"/>
                <a:cs typeface="Times New Roman"/>
              </a:rPr>
              <a:t> 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its</a:t>
            </a:r>
            <a:r>
              <a:rPr lang="en-US" sz="1800" dirty="0">
                <a:latin typeface="Times New Roman"/>
                <a:cs typeface="Times New Roman"/>
              </a:rPr>
              <a:t> own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SPV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was</a:t>
            </a:r>
            <a:r>
              <a:rPr lang="en-US" sz="1800" dirty="0">
                <a:latin typeface="Times New Roman"/>
                <a:cs typeface="Times New Roman"/>
              </a:rPr>
              <a:t> playing multiple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roles</a:t>
            </a:r>
            <a:r>
              <a:rPr lang="en-US" sz="1800" dirty="0">
                <a:latin typeface="Times New Roman"/>
                <a:cs typeface="Times New Roman"/>
              </a:rPr>
              <a:t> of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Project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authority, Lender, Concessioner and </a:t>
            </a:r>
            <a:r>
              <a:rPr lang="en-US" sz="1800" dirty="0">
                <a:latin typeface="Times New Roman"/>
                <a:cs typeface="Times New Roman"/>
              </a:rPr>
              <a:t>borrower.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 modern-day </a:t>
            </a:r>
            <a:r>
              <a:rPr lang="en-US" sz="1800" spc="-5" dirty="0">
                <a:latin typeface="Times New Roman"/>
                <a:cs typeface="Times New Roman"/>
              </a:rPr>
              <a:t>PPP structuring </a:t>
            </a:r>
            <a:r>
              <a:rPr lang="en-US" sz="1800" dirty="0">
                <a:latin typeface="Times New Roman"/>
                <a:cs typeface="Times New Roman"/>
              </a:rPr>
              <a:t>clearly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defines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“project authority” and “concessioner </a:t>
            </a:r>
            <a:r>
              <a:rPr lang="en-US" sz="1800" dirty="0">
                <a:latin typeface="Times New Roman"/>
                <a:cs typeface="Times New Roman"/>
              </a:rPr>
              <a:t>&amp; </a:t>
            </a:r>
            <a:r>
              <a:rPr lang="en-US" sz="1800" spc="-5" dirty="0">
                <a:latin typeface="Times New Roman"/>
                <a:cs typeface="Times New Roman"/>
              </a:rPr>
              <a:t>borrower” </a:t>
            </a:r>
            <a:r>
              <a:rPr lang="en-US" sz="1800" dirty="0">
                <a:latin typeface="Times New Roman"/>
                <a:cs typeface="Times New Roman"/>
              </a:rPr>
              <a:t>thereby </a:t>
            </a:r>
            <a:r>
              <a:rPr lang="en-US" sz="1800" spc="-5" dirty="0">
                <a:latin typeface="Times New Roman"/>
                <a:cs typeface="Times New Roman"/>
              </a:rPr>
              <a:t>avoiding </a:t>
            </a:r>
            <a:r>
              <a:rPr lang="en-US" sz="1800" spc="5" dirty="0">
                <a:latin typeface="Times New Roman"/>
                <a:cs typeface="Times New Roman"/>
              </a:rPr>
              <a:t>any 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conflict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 typeface="Times New Roman"/>
              <a:buAutoNum type="arabicPeriod"/>
            </a:pPr>
            <a:endParaRPr lang="en-US" sz="2000" dirty="0">
              <a:latin typeface="Times New Roman"/>
              <a:cs typeface="Times New Roman"/>
            </a:endParaRPr>
          </a:p>
          <a:p>
            <a:pPr marL="240665" marR="5715" algn="just">
              <a:tabLst>
                <a:tab pos="469900" algn="l"/>
              </a:tabLst>
            </a:pPr>
            <a:r>
              <a:rPr lang="en-US" sz="1800" b="1" spc="-5" dirty="0">
                <a:latin typeface="Times New Roman"/>
                <a:cs typeface="Times New Roman"/>
              </a:rPr>
              <a:t>7. Transparency in Procurement </a:t>
            </a:r>
            <a:r>
              <a:rPr lang="en-US" sz="1800" b="1" dirty="0">
                <a:latin typeface="Times New Roman"/>
                <a:cs typeface="Times New Roman"/>
              </a:rPr>
              <a:t>&amp; </a:t>
            </a:r>
            <a:r>
              <a:rPr lang="en-US" sz="1800" b="1" spc="-5" dirty="0">
                <a:latin typeface="Times New Roman"/>
                <a:cs typeface="Times New Roman"/>
              </a:rPr>
              <a:t>Price Discovery: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There </a:t>
            </a:r>
            <a:r>
              <a:rPr lang="en-US" sz="1800" spc="-5" dirty="0">
                <a:latin typeface="Times New Roman"/>
                <a:cs typeface="Times New Roman"/>
              </a:rPr>
              <a:t>was </a:t>
            </a:r>
            <a:r>
              <a:rPr lang="en-US" sz="1800" dirty="0">
                <a:latin typeface="Times New Roman"/>
                <a:cs typeface="Times New Roman"/>
              </a:rPr>
              <a:t>no </a:t>
            </a:r>
            <a:r>
              <a:rPr lang="en-US" sz="1800" spc="-5" dirty="0">
                <a:latin typeface="Times New Roman"/>
                <a:cs typeface="Times New Roman"/>
              </a:rPr>
              <a:t>formal </a:t>
            </a:r>
            <a:r>
              <a:rPr lang="en-US" sz="1800" dirty="0">
                <a:latin typeface="Times New Roman"/>
                <a:cs typeface="Times New Roman"/>
              </a:rPr>
              <a:t>bidding for 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procurement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in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fair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&amp;</a:t>
            </a:r>
            <a:r>
              <a:rPr lang="en-US" sz="1800" spc="-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transparent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manner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as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is</a:t>
            </a:r>
            <a:r>
              <a:rPr lang="en-US" sz="1800" spc="-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done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nowadays.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Thus,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there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was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no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price </a:t>
            </a:r>
            <a:r>
              <a:rPr lang="en-US" sz="1800" spc="-2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discovery</a:t>
            </a:r>
            <a:r>
              <a:rPr lang="en-US" sz="1800" spc="-3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on </a:t>
            </a:r>
            <a:r>
              <a:rPr lang="en-US" sz="1800" spc="-5" dirty="0">
                <a:latin typeface="Times New Roman"/>
                <a:cs typeface="Times New Roman"/>
              </a:rPr>
              <a:t>project</a:t>
            </a:r>
            <a:r>
              <a:rPr lang="en-US" sz="1800" dirty="0">
                <a:latin typeface="Times New Roman"/>
                <a:cs typeface="Times New Roman"/>
              </a:rPr>
              <a:t> bidding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parameters.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1DA7B-E290-9151-8BDF-79F5DE626001}"/>
              </a:ext>
            </a:extLst>
          </p:cNvPr>
          <p:cNvSpPr txBox="1"/>
          <p:nvPr/>
        </p:nvSpPr>
        <p:spPr>
          <a:xfrm>
            <a:off x="829491" y="700527"/>
            <a:ext cx="630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Key Learnings from the PPP   </a:t>
            </a:r>
            <a:r>
              <a:rPr lang="en-US" sz="2800" b="1" dirty="0"/>
              <a:t>contd.</a:t>
            </a:r>
          </a:p>
        </p:txBody>
      </p:sp>
    </p:spTree>
    <p:extLst>
      <p:ext uri="{BB962C8B-B14F-4D97-AF65-F5344CB8AC3E}">
        <p14:creationId xmlns:p14="http://schemas.microsoft.com/office/powerpoint/2010/main" val="71013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C727-E976-FE6C-E4AF-6D9550577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7268F7-864C-8187-A79D-10055081B0E5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marR="5715" algn="ctr">
              <a:spcBef>
                <a:spcPts val="5"/>
              </a:spcBef>
              <a:tabLst>
                <a:tab pos="469900" algn="l"/>
              </a:tabLst>
            </a:pPr>
            <a:r>
              <a:rPr lang="en-US" sz="3200" b="1" dirty="0">
                <a:latin typeface="Times New Roman"/>
                <a:cs typeface="Times New Roman"/>
              </a:rPr>
              <a:t>THANK YOU FOR ATTENDING</a:t>
            </a:r>
          </a:p>
        </p:txBody>
      </p:sp>
    </p:spTree>
    <p:extLst>
      <p:ext uri="{BB962C8B-B14F-4D97-AF65-F5344CB8AC3E}">
        <p14:creationId xmlns:p14="http://schemas.microsoft.com/office/powerpoint/2010/main" val="367782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3508E53-5E28-AAA0-CFBB-4810DCD31C34}"/>
              </a:ext>
            </a:extLst>
          </p:cNvPr>
          <p:cNvSpPr/>
          <p:nvPr/>
        </p:nvSpPr>
        <p:spPr>
          <a:xfrm>
            <a:off x="288471" y="168728"/>
            <a:ext cx="11615058" cy="652054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2CA33-57A3-A398-2CA9-D35584B4D4A5}"/>
              </a:ext>
            </a:extLst>
          </p:cNvPr>
          <p:cNvSpPr txBox="1"/>
          <p:nvPr/>
        </p:nvSpPr>
        <p:spPr>
          <a:xfrm>
            <a:off x="762000" y="453816"/>
            <a:ext cx="427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INTRODUCTION </a:t>
            </a:r>
          </a:p>
          <a:p>
            <a:endParaRPr lang="en-IN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E25AC4-7C68-6750-15D7-DE68F235F2C0}"/>
              </a:ext>
            </a:extLst>
          </p:cNvPr>
          <p:cNvGrpSpPr/>
          <p:nvPr/>
        </p:nvGrpSpPr>
        <p:grpSpPr>
          <a:xfrm>
            <a:off x="6294120" y="727075"/>
            <a:ext cx="5267884" cy="5403850"/>
            <a:chOff x="5207056" y="727075"/>
            <a:chExt cx="6354948" cy="4887662"/>
          </a:xfrm>
        </p:grpSpPr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9631134E-8E62-F0B1-9FC7-11B710F4D80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56" y="727075"/>
              <a:ext cx="6354948" cy="4887662"/>
            </a:xfrm>
            <a:prstGeom prst="rect">
              <a:avLst/>
            </a:prstGeom>
          </p:spPr>
        </p:pic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631EDA45-8B8D-D85E-D7AB-1E5E31F74477}"/>
                </a:ext>
              </a:extLst>
            </p:cNvPr>
            <p:cNvSpPr/>
            <p:nvPr/>
          </p:nvSpPr>
          <p:spPr>
            <a:xfrm>
              <a:off x="6022848" y="2494597"/>
              <a:ext cx="2772275" cy="1868805"/>
            </a:xfrm>
            <a:custGeom>
              <a:avLst/>
              <a:gdLst/>
              <a:ahLst/>
              <a:cxnLst/>
              <a:rect l="l" t="t" r="r" b="b"/>
              <a:pathLst>
                <a:path w="1699260" h="1329690">
                  <a:moveTo>
                    <a:pt x="593597" y="211455"/>
                  </a:moveTo>
                  <a:lnTo>
                    <a:pt x="599015" y="168859"/>
                  </a:lnTo>
                  <a:lnTo>
                    <a:pt x="614551" y="129176"/>
                  </a:lnTo>
                  <a:lnTo>
                    <a:pt x="639132" y="93259"/>
                  </a:lnTo>
                  <a:lnTo>
                    <a:pt x="671687" y="61960"/>
                  </a:lnTo>
                  <a:lnTo>
                    <a:pt x="711141" y="36131"/>
                  </a:lnTo>
                  <a:lnTo>
                    <a:pt x="756421" y="16627"/>
                  </a:lnTo>
                  <a:lnTo>
                    <a:pt x="806456" y="4298"/>
                  </a:lnTo>
                  <a:lnTo>
                    <a:pt x="860170" y="0"/>
                  </a:lnTo>
                  <a:lnTo>
                    <a:pt x="913927" y="4298"/>
                  </a:lnTo>
                  <a:lnTo>
                    <a:pt x="963993" y="16627"/>
                  </a:lnTo>
                  <a:lnTo>
                    <a:pt x="1009296" y="36131"/>
                  </a:lnTo>
                  <a:lnTo>
                    <a:pt x="1048765" y="61960"/>
                  </a:lnTo>
                  <a:lnTo>
                    <a:pt x="1081329" y="93259"/>
                  </a:lnTo>
                  <a:lnTo>
                    <a:pt x="1105915" y="129176"/>
                  </a:lnTo>
                  <a:lnTo>
                    <a:pt x="1121453" y="168859"/>
                  </a:lnTo>
                  <a:lnTo>
                    <a:pt x="1126870" y="211455"/>
                  </a:lnTo>
                  <a:lnTo>
                    <a:pt x="1121453" y="254086"/>
                  </a:lnTo>
                  <a:lnTo>
                    <a:pt x="1105916" y="293786"/>
                  </a:lnTo>
                  <a:lnTo>
                    <a:pt x="1081329" y="329706"/>
                  </a:lnTo>
                  <a:lnTo>
                    <a:pt x="1048766" y="360997"/>
                  </a:lnTo>
                  <a:lnTo>
                    <a:pt x="1009296" y="386811"/>
                  </a:lnTo>
                  <a:lnTo>
                    <a:pt x="963993" y="406300"/>
                  </a:lnTo>
                  <a:lnTo>
                    <a:pt x="913927" y="418616"/>
                  </a:lnTo>
                  <a:lnTo>
                    <a:pt x="860170" y="422910"/>
                  </a:lnTo>
                  <a:lnTo>
                    <a:pt x="806456" y="418616"/>
                  </a:lnTo>
                  <a:lnTo>
                    <a:pt x="756421" y="406300"/>
                  </a:lnTo>
                  <a:lnTo>
                    <a:pt x="711141" y="386811"/>
                  </a:lnTo>
                  <a:lnTo>
                    <a:pt x="671687" y="360997"/>
                  </a:lnTo>
                  <a:lnTo>
                    <a:pt x="639132" y="329706"/>
                  </a:lnTo>
                  <a:lnTo>
                    <a:pt x="614551" y="293786"/>
                  </a:lnTo>
                  <a:lnTo>
                    <a:pt x="599015" y="254086"/>
                  </a:lnTo>
                  <a:lnTo>
                    <a:pt x="593597" y="211455"/>
                  </a:lnTo>
                  <a:close/>
                </a:path>
                <a:path w="1699260" h="1329690">
                  <a:moveTo>
                    <a:pt x="1139317" y="750443"/>
                  </a:moveTo>
                  <a:lnTo>
                    <a:pt x="1143827" y="703861"/>
                  </a:lnTo>
                  <a:lnTo>
                    <a:pt x="1156833" y="660024"/>
                  </a:lnTo>
                  <a:lnTo>
                    <a:pt x="1177544" y="619661"/>
                  </a:lnTo>
                  <a:lnTo>
                    <a:pt x="1205168" y="583503"/>
                  </a:lnTo>
                  <a:lnTo>
                    <a:pt x="1238917" y="552281"/>
                  </a:lnTo>
                  <a:lnTo>
                    <a:pt x="1278000" y="526725"/>
                  </a:lnTo>
                  <a:lnTo>
                    <a:pt x="1321627" y="507566"/>
                  </a:lnTo>
                  <a:lnTo>
                    <a:pt x="1369008" y="495535"/>
                  </a:lnTo>
                  <a:lnTo>
                    <a:pt x="1419352" y="491363"/>
                  </a:lnTo>
                  <a:lnTo>
                    <a:pt x="1469657" y="495535"/>
                  </a:lnTo>
                  <a:lnTo>
                    <a:pt x="1517008" y="507566"/>
                  </a:lnTo>
                  <a:lnTo>
                    <a:pt x="1560613" y="526725"/>
                  </a:lnTo>
                  <a:lnTo>
                    <a:pt x="1599680" y="552281"/>
                  </a:lnTo>
                  <a:lnTo>
                    <a:pt x="1633419" y="583503"/>
                  </a:lnTo>
                  <a:lnTo>
                    <a:pt x="1661037" y="619661"/>
                  </a:lnTo>
                  <a:lnTo>
                    <a:pt x="1681744" y="660024"/>
                  </a:lnTo>
                  <a:lnTo>
                    <a:pt x="1694749" y="703861"/>
                  </a:lnTo>
                  <a:lnTo>
                    <a:pt x="1699259" y="750443"/>
                  </a:lnTo>
                  <a:lnTo>
                    <a:pt x="1694749" y="796990"/>
                  </a:lnTo>
                  <a:lnTo>
                    <a:pt x="1681744" y="840810"/>
                  </a:lnTo>
                  <a:lnTo>
                    <a:pt x="1661037" y="881168"/>
                  </a:lnTo>
                  <a:lnTo>
                    <a:pt x="1633419" y="917330"/>
                  </a:lnTo>
                  <a:lnTo>
                    <a:pt x="1599680" y="948563"/>
                  </a:lnTo>
                  <a:lnTo>
                    <a:pt x="1560613" y="974132"/>
                  </a:lnTo>
                  <a:lnTo>
                    <a:pt x="1517008" y="993304"/>
                  </a:lnTo>
                  <a:lnTo>
                    <a:pt x="1469657" y="1005346"/>
                  </a:lnTo>
                  <a:lnTo>
                    <a:pt x="1419352" y="1009523"/>
                  </a:lnTo>
                  <a:lnTo>
                    <a:pt x="1369008" y="1005346"/>
                  </a:lnTo>
                  <a:lnTo>
                    <a:pt x="1321627" y="993304"/>
                  </a:lnTo>
                  <a:lnTo>
                    <a:pt x="1278001" y="974132"/>
                  </a:lnTo>
                  <a:lnTo>
                    <a:pt x="1238917" y="948563"/>
                  </a:lnTo>
                  <a:lnTo>
                    <a:pt x="1205168" y="917330"/>
                  </a:lnTo>
                  <a:lnTo>
                    <a:pt x="1177544" y="881168"/>
                  </a:lnTo>
                  <a:lnTo>
                    <a:pt x="1156833" y="840810"/>
                  </a:lnTo>
                  <a:lnTo>
                    <a:pt x="1143827" y="796990"/>
                  </a:lnTo>
                  <a:lnTo>
                    <a:pt x="1139317" y="750443"/>
                  </a:lnTo>
                  <a:close/>
                </a:path>
                <a:path w="1699260" h="1329690">
                  <a:moveTo>
                    <a:pt x="0" y="1122045"/>
                  </a:moveTo>
                  <a:lnTo>
                    <a:pt x="17341" y="1062073"/>
                  </a:lnTo>
                  <a:lnTo>
                    <a:pt x="65982" y="1008979"/>
                  </a:lnTo>
                  <a:lnTo>
                    <a:pt x="100454" y="985813"/>
                  </a:lnTo>
                  <a:lnTo>
                    <a:pt x="140849" y="965331"/>
                  </a:lnTo>
                  <a:lnTo>
                    <a:pt x="186531" y="947852"/>
                  </a:lnTo>
                  <a:lnTo>
                    <a:pt x="236866" y="933698"/>
                  </a:lnTo>
                  <a:lnTo>
                    <a:pt x="291220" y="923191"/>
                  </a:lnTo>
                  <a:lnTo>
                    <a:pt x="348958" y="916651"/>
                  </a:lnTo>
                  <a:lnTo>
                    <a:pt x="409447" y="914400"/>
                  </a:lnTo>
                  <a:lnTo>
                    <a:pt x="469968" y="916651"/>
                  </a:lnTo>
                  <a:lnTo>
                    <a:pt x="527733" y="923191"/>
                  </a:lnTo>
                  <a:lnTo>
                    <a:pt x="582107" y="933698"/>
                  </a:lnTo>
                  <a:lnTo>
                    <a:pt x="632459" y="947852"/>
                  </a:lnTo>
                  <a:lnTo>
                    <a:pt x="678153" y="965331"/>
                  </a:lnTo>
                  <a:lnTo>
                    <a:pt x="718556" y="985813"/>
                  </a:lnTo>
                  <a:lnTo>
                    <a:pt x="753034" y="1008979"/>
                  </a:lnTo>
                  <a:lnTo>
                    <a:pt x="801680" y="1062073"/>
                  </a:lnTo>
                  <a:lnTo>
                    <a:pt x="819022" y="1122045"/>
                  </a:lnTo>
                  <a:lnTo>
                    <a:pt x="814581" y="1152729"/>
                  </a:lnTo>
                  <a:lnTo>
                    <a:pt x="780953" y="1209583"/>
                  </a:lnTo>
                  <a:lnTo>
                    <a:pt x="718556" y="1258276"/>
                  </a:lnTo>
                  <a:lnTo>
                    <a:pt x="678153" y="1278758"/>
                  </a:lnTo>
                  <a:lnTo>
                    <a:pt x="632459" y="1296237"/>
                  </a:lnTo>
                  <a:lnTo>
                    <a:pt x="582107" y="1310391"/>
                  </a:lnTo>
                  <a:lnTo>
                    <a:pt x="527733" y="1320898"/>
                  </a:lnTo>
                  <a:lnTo>
                    <a:pt x="469968" y="1327438"/>
                  </a:lnTo>
                  <a:lnTo>
                    <a:pt x="409447" y="1329690"/>
                  </a:lnTo>
                  <a:lnTo>
                    <a:pt x="348958" y="1327438"/>
                  </a:lnTo>
                  <a:lnTo>
                    <a:pt x="291220" y="1320898"/>
                  </a:lnTo>
                  <a:lnTo>
                    <a:pt x="236866" y="1310391"/>
                  </a:lnTo>
                  <a:lnTo>
                    <a:pt x="186531" y="1296237"/>
                  </a:lnTo>
                  <a:lnTo>
                    <a:pt x="140849" y="1278758"/>
                  </a:lnTo>
                  <a:lnTo>
                    <a:pt x="100454" y="1258276"/>
                  </a:lnTo>
                  <a:lnTo>
                    <a:pt x="65982" y="1235110"/>
                  </a:lnTo>
                  <a:lnTo>
                    <a:pt x="17341" y="1182016"/>
                  </a:lnTo>
                  <a:lnTo>
                    <a:pt x="0" y="11220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C80BBBC6-5BDA-223C-72F6-600DBD103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16" y="1166842"/>
            <a:ext cx="546600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New Okhla Industrial Development Authority (NOIDA) is a planned city in Uttar Pradesh, India, developed in 1976.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 to increased industrial activity, traffic volumes from Delhi to NOIDA increased, leading to frequent traffic jams.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address this, a fourth bridge across Yamuna was built on Build, Own, Operate and Transfer mode (BOOT) to ease traffic between Delhi, East Delhi, and NOIDA. The goal is to develop a world-class integrated industrial activity and quality residential, commercial, and institutional development.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Ministry 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Development, GOI took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initiative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and given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Government resources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administrative /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jurisdiction on the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two sides 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River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Yamuna,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MoUD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invited a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partner for this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project. MOU between NOIDA, Delhi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Administration and 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IL&amp;FS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April 7,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1992 to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Delhi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Noida 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bridge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project.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MoUD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constituted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supervise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implementation. </a:t>
            </a:r>
            <a:r>
              <a:rPr lang="en-US" sz="1200"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Officilas</a:t>
            </a:r>
            <a:r>
              <a:rPr lang="en-US"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MoUD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Delhi,</a:t>
            </a: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Delhi</a:t>
            </a: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Administration,</a:t>
            </a: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NOIDA,</a:t>
            </a:r>
            <a:r>
              <a:rPr lang="en-US" sz="1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IL&amp;FS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nominated.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lang="en-US"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accorded</a:t>
            </a:r>
            <a:r>
              <a:rPr lang="en-US" sz="1200" spc="10" dirty="0"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7AA882-65A0-18B9-8D8E-B6130EDF1E50}"/>
              </a:ext>
            </a:extLst>
          </p:cNvPr>
          <p:cNvSpPr txBox="1"/>
          <p:nvPr/>
        </p:nvSpPr>
        <p:spPr>
          <a:xfrm>
            <a:off x="6220419" y="61309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Figure</a:t>
            </a:r>
            <a:r>
              <a:rPr lang="en-IN" sz="1200" i="1" dirty="0">
                <a:solidFill>
                  <a:srgbClr val="44536A"/>
                </a:solidFill>
                <a:latin typeface="Calibri"/>
                <a:cs typeface="Calibri"/>
              </a:rPr>
              <a:t> 1</a:t>
            </a: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lang="en-IN" sz="12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National Capital</a:t>
            </a:r>
            <a:r>
              <a:rPr lang="en-IN" sz="12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Region map</a:t>
            </a:r>
            <a:endParaRPr lang="en-IN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56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88471" y="168728"/>
            <a:ext cx="11615058" cy="652054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E4B7-E216-2999-78C4-4B7E4F66C3A2}"/>
              </a:ext>
            </a:extLst>
          </p:cNvPr>
          <p:cNvSpPr txBox="1"/>
          <p:nvPr/>
        </p:nvSpPr>
        <p:spPr>
          <a:xfrm>
            <a:off x="947056" y="416379"/>
            <a:ext cx="594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INTRODUCTION </a:t>
            </a:r>
            <a:r>
              <a:rPr lang="en-IN" sz="2000" b="1" dirty="0"/>
              <a:t>contd.</a:t>
            </a:r>
            <a:r>
              <a:rPr lang="en-IN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E54DC-4392-AD16-EDE2-EDFE7F6FD607}"/>
              </a:ext>
            </a:extLst>
          </p:cNvPr>
          <p:cNvSpPr txBox="1"/>
          <p:nvPr/>
        </p:nvSpPr>
        <p:spPr>
          <a:xfrm>
            <a:off x="6414602" y="1248805"/>
            <a:ext cx="4595905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519" marR="5080" indent="-171450" algn="just">
              <a:lnSpc>
                <a:spcPct val="1036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n-US" sz="1200" spc="-5" dirty="0">
                <a:latin typeface="Times New Roman"/>
                <a:cs typeface="Times New Roman"/>
              </a:rPr>
              <a:t>On </a:t>
            </a:r>
            <a:r>
              <a:rPr lang="en-US" sz="1200" dirty="0">
                <a:latin typeface="Times New Roman"/>
                <a:cs typeface="Times New Roman"/>
              </a:rPr>
              <a:t>9th </a:t>
            </a:r>
            <a:r>
              <a:rPr lang="en-US" sz="1200" spc="-5" dirty="0">
                <a:latin typeface="Times New Roman"/>
                <a:cs typeface="Times New Roman"/>
              </a:rPr>
              <a:t>April </a:t>
            </a:r>
            <a:r>
              <a:rPr lang="en-US" sz="1200" dirty="0">
                <a:latin typeface="Times New Roman"/>
                <a:cs typeface="Times New Roman"/>
              </a:rPr>
              <a:t>1996, a SPV </a:t>
            </a:r>
            <a:r>
              <a:rPr lang="en-US" sz="1200" spc="-5" dirty="0">
                <a:latin typeface="Times New Roman"/>
                <a:cs typeface="Times New Roman"/>
              </a:rPr>
              <a:t>was </a:t>
            </a:r>
            <a:r>
              <a:rPr lang="en-US" sz="1200" dirty="0">
                <a:latin typeface="Times New Roman"/>
                <a:cs typeface="Times New Roman"/>
              </a:rPr>
              <a:t>promoted </a:t>
            </a:r>
            <a:r>
              <a:rPr lang="en-US" sz="1200" spc="10" dirty="0">
                <a:latin typeface="Times New Roman"/>
                <a:cs typeface="Times New Roman"/>
              </a:rPr>
              <a:t>by </a:t>
            </a:r>
            <a:r>
              <a:rPr lang="en-US" sz="1200" spc="15" dirty="0">
                <a:latin typeface="Times New Roman"/>
                <a:cs typeface="Times New Roman"/>
              </a:rPr>
              <a:t> </a:t>
            </a:r>
            <a:r>
              <a:rPr lang="en-US" sz="1200" spc="-10" dirty="0">
                <a:latin typeface="Times New Roman"/>
                <a:cs typeface="Times New Roman"/>
              </a:rPr>
              <a:t>ILFS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known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as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NOIDA</a:t>
            </a:r>
            <a:r>
              <a:rPr lang="en-US" sz="1200" dirty="0">
                <a:latin typeface="Times New Roman"/>
                <a:cs typeface="Times New Roman"/>
              </a:rPr>
              <a:t> Toll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Bridge </a:t>
            </a:r>
            <a:r>
              <a:rPr lang="en-US" sz="1200" spc="-28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Company </a:t>
            </a:r>
            <a:r>
              <a:rPr lang="en-US" sz="1200" spc="-5" dirty="0">
                <a:latin typeface="Times New Roman"/>
                <a:cs typeface="Times New Roman"/>
              </a:rPr>
              <a:t>Limited (NTBCL) </a:t>
            </a:r>
            <a:r>
              <a:rPr lang="en-US" sz="1200" dirty="0">
                <a:latin typeface="Times New Roman"/>
                <a:cs typeface="Times New Roman"/>
              </a:rPr>
              <a:t>for the </a:t>
            </a:r>
            <a:r>
              <a:rPr lang="en-US" sz="1200" spc="-5" dirty="0">
                <a:latin typeface="Times New Roman"/>
                <a:cs typeface="Times New Roman"/>
              </a:rPr>
              <a:t>purpose </a:t>
            </a:r>
            <a:r>
              <a:rPr lang="en-US" sz="1200" dirty="0">
                <a:latin typeface="Times New Roman"/>
                <a:cs typeface="Times New Roman"/>
              </a:rPr>
              <a:t> of </a:t>
            </a:r>
            <a:r>
              <a:rPr lang="en-US" sz="1200" spc="-5" dirty="0">
                <a:latin typeface="Times New Roman"/>
                <a:cs typeface="Times New Roman"/>
              </a:rPr>
              <a:t>development, construction, operation and 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maintenance </a:t>
            </a:r>
            <a:r>
              <a:rPr lang="en-US" sz="1200" spc="5" dirty="0">
                <a:latin typeface="Times New Roman"/>
                <a:cs typeface="Times New Roman"/>
              </a:rPr>
              <a:t>of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bridge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across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river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Yamuna.</a:t>
            </a:r>
          </a:p>
          <a:p>
            <a:pPr marL="52069" marR="5080" algn="just">
              <a:lnSpc>
                <a:spcPct val="103600"/>
              </a:lnSpc>
              <a:spcBef>
                <a:spcPts val="45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223519" marR="5080" indent="-171450" algn="just">
              <a:lnSpc>
                <a:spcPct val="1036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n-US" sz="1200" spc="-5" dirty="0">
                <a:latin typeface="Times New Roman"/>
                <a:cs typeface="Times New Roman"/>
              </a:rPr>
              <a:t>On</a:t>
            </a:r>
            <a:r>
              <a:rPr lang="en-US" sz="1200" dirty="0">
                <a:latin typeface="Times New Roman"/>
                <a:cs typeface="Times New Roman"/>
              </a:rPr>
              <a:t> 12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November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1997,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concession 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agreement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was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entered</a:t>
            </a:r>
            <a:r>
              <a:rPr lang="en-US" sz="1200" dirty="0">
                <a:latin typeface="Times New Roman"/>
                <a:cs typeface="Times New Roman"/>
              </a:rPr>
              <a:t> into</a:t>
            </a:r>
            <a:r>
              <a:rPr lang="en-US" sz="1200" spc="5" dirty="0">
                <a:latin typeface="Times New Roman"/>
                <a:cs typeface="Times New Roman"/>
              </a:rPr>
              <a:t> by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NOIDA, 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NTBCL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and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10" dirty="0">
                <a:latin typeface="Times New Roman"/>
                <a:cs typeface="Times New Roman"/>
              </a:rPr>
              <a:t>IL&amp;FS</a:t>
            </a:r>
            <a:r>
              <a:rPr lang="en-US" sz="1200" spc="-5" dirty="0">
                <a:latin typeface="Times New Roman"/>
                <a:cs typeface="Times New Roman"/>
              </a:rPr>
              <a:t> granting</a:t>
            </a:r>
            <a:r>
              <a:rPr lang="en-US" sz="1200" dirty="0">
                <a:latin typeface="Times New Roman"/>
                <a:cs typeface="Times New Roman"/>
              </a:rPr>
              <a:t> 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right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5" dirty="0">
                <a:latin typeface="Times New Roman"/>
                <a:cs typeface="Times New Roman"/>
              </a:rPr>
              <a:t>of 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building </a:t>
            </a:r>
            <a:r>
              <a:rPr lang="en-US" sz="1200" spc="-5" dirty="0">
                <a:latin typeface="Times New Roman"/>
                <a:cs typeface="Times New Roman"/>
              </a:rPr>
              <a:t>and </a:t>
            </a:r>
            <a:r>
              <a:rPr lang="en-US" sz="1200" dirty="0">
                <a:latin typeface="Times New Roman"/>
                <a:cs typeface="Times New Roman"/>
              </a:rPr>
              <a:t>operating the </a:t>
            </a:r>
            <a:r>
              <a:rPr lang="en-US" sz="1200" spc="-5" dirty="0">
                <a:latin typeface="Times New Roman"/>
                <a:cs typeface="Times New Roman"/>
              </a:rPr>
              <a:t>Delhi </a:t>
            </a:r>
            <a:r>
              <a:rPr lang="en-US" sz="1200" dirty="0">
                <a:latin typeface="Times New Roman"/>
                <a:cs typeface="Times New Roman"/>
              </a:rPr>
              <a:t>Noida </a:t>
            </a:r>
            <a:r>
              <a:rPr lang="en-US" sz="1200" spc="5" dirty="0">
                <a:latin typeface="Times New Roman"/>
                <a:cs typeface="Times New Roman"/>
              </a:rPr>
              <a:t>toll 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bridge</a:t>
            </a:r>
            <a:r>
              <a:rPr lang="en-US" sz="1200" dirty="0">
                <a:latin typeface="Times New Roman"/>
                <a:cs typeface="Times New Roman"/>
              </a:rPr>
              <a:t> to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NTBCL.</a:t>
            </a:r>
            <a:r>
              <a:rPr lang="en-US" sz="1200" dirty="0">
                <a:latin typeface="Times New Roman"/>
                <a:cs typeface="Times New Roman"/>
              </a:rPr>
              <a:t> Under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concession 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agreement,</a:t>
            </a:r>
            <a:r>
              <a:rPr lang="en-US" sz="1200" spc="9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NTBCL</a:t>
            </a:r>
            <a:r>
              <a:rPr lang="en-US" sz="1200" spc="6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has</a:t>
            </a:r>
            <a:r>
              <a:rPr lang="en-US" sz="1200" spc="9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been</a:t>
            </a:r>
            <a:r>
              <a:rPr lang="en-US" sz="1200" spc="9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given</a:t>
            </a:r>
            <a:r>
              <a:rPr lang="en-US" sz="1200" spc="9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9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right </a:t>
            </a:r>
            <a:r>
              <a:rPr lang="en-US" sz="1200" dirty="0">
                <a:latin typeface="Times New Roman"/>
                <a:cs typeface="Times New Roman"/>
              </a:rPr>
              <a:t> to commercially exploit the </a:t>
            </a:r>
            <a:r>
              <a:rPr lang="en-US" sz="1200" spc="-5" dirty="0">
                <a:latin typeface="Times New Roman"/>
                <a:cs typeface="Times New Roman"/>
              </a:rPr>
              <a:t>Delhi </a:t>
            </a:r>
            <a:r>
              <a:rPr lang="en-US" sz="1200" dirty="0">
                <a:latin typeface="Times New Roman"/>
                <a:cs typeface="Times New Roman"/>
              </a:rPr>
              <a:t>Noida toll 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bridge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10" dirty="0">
                <a:latin typeface="Times New Roman"/>
                <a:cs typeface="Times New Roman"/>
              </a:rPr>
              <a:t>by</a:t>
            </a:r>
            <a:r>
              <a:rPr lang="en-US" sz="1200" spc="1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levying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tolls.</a:t>
            </a:r>
            <a:r>
              <a:rPr lang="en-US" sz="1200" dirty="0">
                <a:latin typeface="Times New Roman"/>
                <a:cs typeface="Times New Roman"/>
              </a:rPr>
              <a:t> 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concession 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agreement provides </a:t>
            </a:r>
            <a:r>
              <a:rPr lang="en-US" sz="1200" dirty="0">
                <a:latin typeface="Times New Roman"/>
                <a:cs typeface="Times New Roman"/>
              </a:rPr>
              <a:t>that the </a:t>
            </a:r>
            <a:r>
              <a:rPr lang="en-US" sz="1200" spc="-5" dirty="0">
                <a:latin typeface="Times New Roman"/>
                <a:cs typeface="Times New Roman"/>
              </a:rPr>
              <a:t>concession shall </a:t>
            </a:r>
            <a:r>
              <a:rPr lang="en-US" sz="1200" dirty="0">
                <a:latin typeface="Times New Roman"/>
                <a:cs typeface="Times New Roman"/>
              </a:rPr>
              <a:t> last until the </a:t>
            </a:r>
            <a:r>
              <a:rPr lang="en-US" sz="1200" spc="-5" dirty="0">
                <a:latin typeface="Times New Roman"/>
                <a:cs typeface="Times New Roman"/>
              </a:rPr>
              <a:t>concessionaire has recovered </a:t>
            </a: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28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total project cost </a:t>
            </a:r>
            <a:r>
              <a:rPr lang="en-US" sz="1200" dirty="0">
                <a:latin typeface="Times New Roman"/>
                <a:cs typeface="Times New Roman"/>
              </a:rPr>
              <a:t>plus a return, </a:t>
            </a:r>
            <a:r>
              <a:rPr lang="en-US" sz="1200" spc="-5" dirty="0">
                <a:latin typeface="Times New Roman"/>
                <a:cs typeface="Times New Roman"/>
              </a:rPr>
              <a:t>which is </a:t>
            </a:r>
            <a:r>
              <a:rPr lang="en-US" sz="1200" dirty="0">
                <a:latin typeface="Times New Roman"/>
                <a:cs typeface="Times New Roman"/>
              </a:rPr>
              <a:t>20% 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per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annum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of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total</a:t>
            </a:r>
            <a:r>
              <a:rPr lang="en-US" sz="1200" spc="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project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cost.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</a:p>
          <a:p>
            <a:pPr marL="52069" marR="5080" algn="just">
              <a:lnSpc>
                <a:spcPct val="103600"/>
              </a:lnSpc>
              <a:spcBef>
                <a:spcPts val="45"/>
              </a:spcBef>
            </a:pPr>
            <a:endParaRPr lang="en-US" sz="1200" spc="10" dirty="0">
              <a:latin typeface="Times New Roman"/>
              <a:cs typeface="Times New Roman"/>
            </a:endParaRPr>
          </a:p>
          <a:p>
            <a:pPr marL="223519" marR="5080" indent="-171450" algn="just">
              <a:lnSpc>
                <a:spcPct val="1036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n-US" sz="1200" spc="-5" dirty="0">
                <a:latin typeface="Times New Roman"/>
                <a:cs typeface="Times New Roman"/>
              </a:rPr>
              <a:t>At</a:t>
            </a:r>
            <a:r>
              <a:rPr lang="en-US" sz="1200" spc="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end </a:t>
            </a:r>
            <a:r>
              <a:rPr lang="en-US" sz="1200" dirty="0">
                <a:latin typeface="Times New Roman"/>
                <a:cs typeface="Times New Roman"/>
              </a:rPr>
              <a:t>of</a:t>
            </a:r>
            <a:r>
              <a:rPr lang="en-US" sz="1200" spc="-6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concession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period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all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NTBCL’s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interest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in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Delhi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Noida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toll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bridge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is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to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be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transferred </a:t>
            </a:r>
            <a:r>
              <a:rPr lang="en-US" sz="1200" spc="-29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back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to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NOIDA</a:t>
            </a:r>
            <a:r>
              <a:rPr lang="en-US" sz="1200" spc="-6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for</a:t>
            </a:r>
            <a:r>
              <a:rPr lang="en-US" sz="1200" spc="-6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-6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nominal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sum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of</a:t>
            </a:r>
            <a:r>
              <a:rPr lang="en-US" sz="1200" spc="-8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Rs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1.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On</a:t>
            </a:r>
            <a:r>
              <a:rPr lang="en-US" sz="1200" spc="-6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14th</a:t>
            </a:r>
            <a:r>
              <a:rPr lang="en-US" sz="1200" spc="-7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Jan</a:t>
            </a:r>
            <a:r>
              <a:rPr lang="en-US" sz="1200" spc="-4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1998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</a:t>
            </a:r>
            <a:r>
              <a:rPr lang="en-US" sz="1200" spc="-6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“Support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Agreement”</a:t>
            </a:r>
            <a:r>
              <a:rPr lang="en-US" sz="1200" spc="-6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was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signed </a:t>
            </a:r>
            <a:r>
              <a:rPr lang="en-US" sz="1200" spc="-29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between Government </a:t>
            </a:r>
            <a:r>
              <a:rPr lang="en-US" sz="1200" dirty="0">
                <a:latin typeface="Times New Roman"/>
                <a:cs typeface="Times New Roman"/>
              </a:rPr>
              <a:t>of </a:t>
            </a:r>
            <a:r>
              <a:rPr lang="en-US" sz="1200" spc="-5" dirty="0">
                <a:latin typeface="Times New Roman"/>
                <a:cs typeface="Times New Roman"/>
              </a:rPr>
              <a:t>UP </a:t>
            </a:r>
            <a:r>
              <a:rPr lang="en-US" sz="1200" dirty="0">
                <a:latin typeface="Times New Roman"/>
                <a:cs typeface="Times New Roman"/>
              </a:rPr>
              <a:t>&amp; Govt of NCT </a:t>
            </a:r>
            <a:r>
              <a:rPr lang="en-US" sz="1200" spc="-5" dirty="0">
                <a:latin typeface="Times New Roman"/>
                <a:cs typeface="Times New Roman"/>
              </a:rPr>
              <a:t>Delhi </a:t>
            </a:r>
            <a:r>
              <a:rPr lang="en-US" sz="1200" dirty="0">
                <a:latin typeface="Times New Roman"/>
                <a:cs typeface="Times New Roman"/>
              </a:rPr>
              <a:t>to </a:t>
            </a:r>
            <a:r>
              <a:rPr lang="en-US" sz="1200" spc="-5" dirty="0">
                <a:latin typeface="Times New Roman"/>
                <a:cs typeface="Times New Roman"/>
              </a:rPr>
              <a:t>extend complete </a:t>
            </a:r>
            <a:r>
              <a:rPr lang="en-US" sz="1200" dirty="0">
                <a:latin typeface="Times New Roman"/>
                <a:cs typeface="Times New Roman"/>
              </a:rPr>
              <a:t>support to </a:t>
            </a:r>
            <a:r>
              <a:rPr lang="en-US" sz="1200" spc="-10" dirty="0">
                <a:latin typeface="Times New Roman"/>
                <a:cs typeface="Times New Roman"/>
              </a:rPr>
              <a:t>NOIDA </a:t>
            </a:r>
            <a:r>
              <a:rPr lang="en-US" sz="1200" dirty="0">
                <a:latin typeface="Times New Roman"/>
                <a:cs typeface="Times New Roman"/>
              </a:rPr>
              <a:t>&amp; 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NTBCL</a:t>
            </a:r>
            <a:r>
              <a:rPr lang="en-US" sz="1200" dirty="0">
                <a:latin typeface="Times New Roman"/>
                <a:cs typeface="Times New Roman"/>
              </a:rPr>
              <a:t> with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respect</a:t>
            </a:r>
            <a:r>
              <a:rPr lang="en-US" sz="1200" dirty="0">
                <a:latin typeface="Times New Roman"/>
                <a:cs typeface="Times New Roman"/>
              </a:rPr>
              <a:t> to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implementation</a:t>
            </a:r>
            <a:r>
              <a:rPr lang="en-US" sz="1200" dirty="0">
                <a:latin typeface="Times New Roman"/>
                <a:cs typeface="Times New Roman"/>
              </a:rPr>
              <a:t> of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the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project.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 err="1">
                <a:latin typeface="Times New Roman"/>
                <a:cs typeface="Times New Roman"/>
              </a:rPr>
              <a:t>Interoll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Management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Services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BV, 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Netherlands </a:t>
            </a:r>
            <a:r>
              <a:rPr lang="en-US" sz="1200" dirty="0">
                <a:latin typeface="Times New Roman"/>
                <a:cs typeface="Times New Roman"/>
              </a:rPr>
              <a:t>a 100% subsidiary of </a:t>
            </a:r>
            <a:r>
              <a:rPr lang="en-US" sz="1200" spc="-5" dirty="0" err="1">
                <a:latin typeface="Times New Roman"/>
                <a:cs typeface="Times New Roman"/>
              </a:rPr>
              <a:t>Intertoll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holdings </a:t>
            </a:r>
            <a:r>
              <a:rPr lang="en-US" sz="1200" spc="-5" dirty="0">
                <a:latin typeface="Times New Roman"/>
                <a:cs typeface="Times New Roman"/>
              </a:rPr>
              <a:t>(PTY), </a:t>
            </a:r>
            <a:r>
              <a:rPr lang="en-US" sz="1200" dirty="0">
                <a:latin typeface="Times New Roman"/>
                <a:cs typeface="Times New Roman"/>
              </a:rPr>
              <a:t>South </a:t>
            </a:r>
            <a:r>
              <a:rPr lang="en-US" sz="1200" spc="-5" dirty="0">
                <a:latin typeface="Times New Roman"/>
                <a:cs typeface="Times New Roman"/>
              </a:rPr>
              <a:t>Africa was appointed as </a:t>
            </a: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Operation and</a:t>
            </a:r>
            <a:r>
              <a:rPr lang="en-US" sz="1200" dirty="0">
                <a:latin typeface="Times New Roman"/>
                <a:cs typeface="Times New Roman"/>
              </a:rPr>
              <a:t> Maintenance </a:t>
            </a:r>
            <a:r>
              <a:rPr lang="en-US" sz="1200" spc="-5" dirty="0">
                <a:latin typeface="Times New Roman"/>
                <a:cs typeface="Times New Roman"/>
              </a:rPr>
              <a:t>Manager</a:t>
            </a:r>
            <a:r>
              <a:rPr lang="en-US" sz="1200" dirty="0">
                <a:latin typeface="Times New Roman"/>
                <a:cs typeface="Times New Roman"/>
              </a:rPr>
              <a:t> on </a:t>
            </a:r>
            <a:r>
              <a:rPr lang="en-US" sz="1200" spc="-5" dirty="0">
                <a:latin typeface="Times New Roman"/>
                <a:cs typeface="Times New Roman"/>
              </a:rPr>
              <a:t>21st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December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1998.</a:t>
            </a:r>
          </a:p>
          <a:p>
            <a:pPr marL="52069" marR="5080" algn="just">
              <a:lnSpc>
                <a:spcPct val="103600"/>
              </a:lnSpc>
              <a:spcBef>
                <a:spcPts val="45"/>
              </a:spcBef>
            </a:pPr>
            <a:endParaRPr lang="en-US" sz="12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1A77CE46-1C8E-4717-20FC-E9F7E7431F9D}"/>
              </a:ext>
            </a:extLst>
          </p:cNvPr>
          <p:cNvGrpSpPr/>
          <p:nvPr/>
        </p:nvGrpSpPr>
        <p:grpSpPr>
          <a:xfrm>
            <a:off x="1058728" y="1248805"/>
            <a:ext cx="5037272" cy="4539253"/>
            <a:chOff x="832485" y="2359405"/>
            <a:chExt cx="3001010" cy="295021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7614DFF6-2F67-BC9F-2142-5CACBB2354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6" y="2386583"/>
              <a:ext cx="2945384" cy="2894584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8FD66A1-05F1-C2A5-0D9E-6C11BB8A8D1D}"/>
                </a:ext>
              </a:extLst>
            </p:cNvPr>
            <p:cNvSpPr/>
            <p:nvPr/>
          </p:nvSpPr>
          <p:spPr>
            <a:xfrm>
              <a:off x="832485" y="2359405"/>
              <a:ext cx="3001010" cy="2950210"/>
            </a:xfrm>
            <a:custGeom>
              <a:avLst/>
              <a:gdLst/>
              <a:ahLst/>
              <a:cxnLst/>
              <a:rect l="l" t="t" r="r" b="b"/>
              <a:pathLst>
                <a:path w="3001010" h="2950210">
                  <a:moveTo>
                    <a:pt x="2978150" y="22860"/>
                  </a:moveTo>
                  <a:lnTo>
                    <a:pt x="22860" y="22860"/>
                  </a:lnTo>
                  <a:lnTo>
                    <a:pt x="22860" y="29210"/>
                  </a:lnTo>
                  <a:lnTo>
                    <a:pt x="22860" y="2922270"/>
                  </a:lnTo>
                  <a:lnTo>
                    <a:pt x="22860" y="2927350"/>
                  </a:lnTo>
                  <a:lnTo>
                    <a:pt x="2978150" y="2927350"/>
                  </a:lnTo>
                  <a:lnTo>
                    <a:pt x="2978150" y="2922270"/>
                  </a:lnTo>
                  <a:lnTo>
                    <a:pt x="28575" y="2922270"/>
                  </a:lnTo>
                  <a:lnTo>
                    <a:pt x="28575" y="29210"/>
                  </a:lnTo>
                  <a:lnTo>
                    <a:pt x="2972435" y="29210"/>
                  </a:lnTo>
                  <a:lnTo>
                    <a:pt x="2972435" y="2921762"/>
                  </a:lnTo>
                  <a:lnTo>
                    <a:pt x="2978150" y="2921762"/>
                  </a:lnTo>
                  <a:lnTo>
                    <a:pt x="2978150" y="29210"/>
                  </a:lnTo>
                  <a:lnTo>
                    <a:pt x="2978150" y="28702"/>
                  </a:lnTo>
                  <a:lnTo>
                    <a:pt x="2978150" y="22860"/>
                  </a:lnTo>
                  <a:close/>
                </a:path>
                <a:path w="3001010" h="2950210">
                  <a:moveTo>
                    <a:pt x="300101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933700"/>
                  </a:lnTo>
                  <a:lnTo>
                    <a:pt x="0" y="2950210"/>
                  </a:lnTo>
                  <a:lnTo>
                    <a:pt x="3001010" y="2950210"/>
                  </a:lnTo>
                  <a:lnTo>
                    <a:pt x="3001010" y="2933700"/>
                  </a:lnTo>
                  <a:lnTo>
                    <a:pt x="17145" y="2933700"/>
                  </a:lnTo>
                  <a:lnTo>
                    <a:pt x="17145" y="17780"/>
                  </a:lnTo>
                  <a:lnTo>
                    <a:pt x="2983865" y="17780"/>
                  </a:lnTo>
                  <a:lnTo>
                    <a:pt x="2983865" y="2933192"/>
                  </a:lnTo>
                  <a:lnTo>
                    <a:pt x="3001010" y="2933192"/>
                  </a:lnTo>
                  <a:lnTo>
                    <a:pt x="3001010" y="17780"/>
                  </a:lnTo>
                  <a:lnTo>
                    <a:pt x="3001010" y="17272"/>
                  </a:lnTo>
                  <a:lnTo>
                    <a:pt x="3001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5EC2D0D-99AC-3712-8A7B-BC06E84C8E24}"/>
              </a:ext>
            </a:extLst>
          </p:cNvPr>
          <p:cNvSpPr txBox="1"/>
          <p:nvPr/>
        </p:nvSpPr>
        <p:spPr>
          <a:xfrm>
            <a:off x="1058728" y="57704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Figure </a:t>
            </a:r>
            <a:r>
              <a:rPr lang="en-IN" sz="1200" i="1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lang="en-IN" sz="12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lang="en-IN" sz="12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NOIDA</a:t>
            </a:r>
            <a:r>
              <a:rPr lang="en-IN" sz="1200" i="1" spc="-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Toll</a:t>
            </a:r>
            <a:r>
              <a:rPr lang="en-IN" sz="12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IN" sz="1200" i="1" spc="-5" dirty="0">
                <a:solidFill>
                  <a:srgbClr val="44536A"/>
                </a:solidFill>
                <a:latin typeface="Calibri"/>
                <a:cs typeface="Calibri"/>
              </a:rPr>
              <a:t>Bridge</a:t>
            </a:r>
            <a:endParaRPr lang="en-IN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90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B5199-88C3-EAB5-9E15-1E70D2D83894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BAFE74-B47E-F936-1A4C-565836ADE88A}"/>
              </a:ext>
            </a:extLst>
          </p:cNvPr>
          <p:cNvCxnSpPr>
            <a:cxnSpLocks/>
          </p:cNvCxnSpPr>
          <p:nvPr/>
        </p:nvCxnSpPr>
        <p:spPr>
          <a:xfrm flipH="1">
            <a:off x="10281659" y="1494597"/>
            <a:ext cx="17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54DB2E-0FC6-C2F4-0411-FD2934AB3659}"/>
              </a:ext>
            </a:extLst>
          </p:cNvPr>
          <p:cNvCxnSpPr>
            <a:cxnSpLocks/>
          </p:cNvCxnSpPr>
          <p:nvPr/>
        </p:nvCxnSpPr>
        <p:spPr>
          <a:xfrm>
            <a:off x="3429000" y="35596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3AD529-EE91-9E19-90EF-CD37325C0F16}"/>
              </a:ext>
            </a:extLst>
          </p:cNvPr>
          <p:cNvSpPr txBox="1"/>
          <p:nvPr/>
        </p:nvSpPr>
        <p:spPr>
          <a:xfrm>
            <a:off x="3799115" y="2024942"/>
            <a:ext cx="625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54F21-160A-84D0-7FCA-5EEFDBD112B6}"/>
              </a:ext>
            </a:extLst>
          </p:cNvPr>
          <p:cNvSpPr txBox="1"/>
          <p:nvPr/>
        </p:nvSpPr>
        <p:spPr>
          <a:xfrm>
            <a:off x="947056" y="416379"/>
            <a:ext cx="8762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Salient Features of the Concession  </a:t>
            </a:r>
          </a:p>
          <a:p>
            <a:endParaRPr lang="en-IN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3D49EC-AB1F-6396-E996-E86C19270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7132"/>
              </p:ext>
            </p:extLst>
          </p:nvPr>
        </p:nvGraphicFramePr>
        <p:xfrm>
          <a:off x="1159496" y="1308931"/>
          <a:ext cx="10085448" cy="44636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2724">
                  <a:extLst>
                    <a:ext uri="{9D8B030D-6E8A-4147-A177-3AD203B41FA5}">
                      <a16:colId xmlns:a16="http://schemas.microsoft.com/office/drawing/2014/main" val="130396099"/>
                    </a:ext>
                  </a:extLst>
                </a:gridCol>
                <a:gridCol w="5042724">
                  <a:extLst>
                    <a:ext uri="{9D8B030D-6E8A-4147-A177-3AD203B41FA5}">
                      <a16:colId xmlns:a16="http://schemas.microsoft.com/office/drawing/2014/main" val="1667486327"/>
                    </a:ext>
                  </a:extLst>
                </a:gridCol>
              </a:tblGrid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80"/>
                        </a:lnSpc>
                      </a:pPr>
                      <a:endParaRPr lang="en-IN" sz="1400" b="1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8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PPP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Model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55"/>
                        </a:lnSpc>
                      </a:pPr>
                      <a:endParaRPr lang="en-IN" sz="1400" spc="-5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Build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-Own-Operate-Transfer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(BOOT)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659500"/>
                  </a:ext>
                </a:extLst>
              </a:tr>
              <a:tr h="610428">
                <a:tc>
                  <a:txBody>
                    <a:bodyPr/>
                    <a:lstStyle/>
                    <a:p>
                      <a:pPr marL="158115" algn="ctr">
                        <a:lnSpc>
                          <a:spcPts val="1390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9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Concession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Structure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70"/>
                        </a:lnSpc>
                      </a:pPr>
                      <a:endParaRPr lang="en-IN" sz="1400" spc="-5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Return, Variable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Period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8210796"/>
                  </a:ext>
                </a:extLst>
              </a:tr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80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Concession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Period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55"/>
                        </a:lnSpc>
                      </a:pPr>
                      <a:endParaRPr lang="en-IN" sz="1400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years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earlier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return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achieved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7858364"/>
                  </a:ext>
                </a:extLst>
              </a:tr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80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Return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Investment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55"/>
                        </a:lnSpc>
                      </a:pPr>
                      <a:endParaRPr lang="en-IN" sz="1400" spc="-5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Post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Tax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IRR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20%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pa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2436997"/>
                  </a:ext>
                </a:extLst>
              </a:tr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80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Authority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55"/>
                        </a:lnSpc>
                      </a:pPr>
                      <a:endParaRPr lang="en-IN" sz="1400" spc="-5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NOIDA/GoUP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DG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4029741"/>
                  </a:ext>
                </a:extLst>
              </a:tr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80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Concessioner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55"/>
                        </a:lnSpc>
                      </a:pPr>
                      <a:endParaRPr lang="en-IN" sz="1400" spc="-5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NOIDA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Toll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Bridge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Ltd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4326502"/>
                  </a:ext>
                </a:extLst>
              </a:tr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95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9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Recovery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mechanism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70"/>
                        </a:lnSpc>
                      </a:pPr>
                      <a:endParaRPr lang="en-IN" sz="1400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7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Tolls,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indexed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annually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CPI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7111966"/>
                  </a:ext>
                </a:extLst>
              </a:tr>
              <a:tr h="550464">
                <a:tc>
                  <a:txBody>
                    <a:bodyPr/>
                    <a:lstStyle/>
                    <a:p>
                      <a:pPr marL="158115" algn="ctr">
                        <a:lnSpc>
                          <a:spcPts val="1380"/>
                        </a:lnSpc>
                      </a:pPr>
                      <a:endParaRPr lang="en-IN" sz="1400" b="1" spc="-5" dirty="0">
                        <a:latin typeface="Times New Roman"/>
                        <a:cs typeface="Times New Roman"/>
                      </a:endParaRPr>
                    </a:p>
                    <a:p>
                      <a:pPr marL="158115" algn="ctr">
                        <a:lnSpc>
                          <a:spcPts val="13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Transfer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algn="ctr">
                        <a:lnSpc>
                          <a:spcPts val="1355"/>
                        </a:lnSpc>
                      </a:pPr>
                      <a:endParaRPr lang="en-IN" sz="1400" spc="-5" dirty="0">
                        <a:latin typeface="Times New Roman"/>
                        <a:cs typeface="Times New Roman"/>
                      </a:endParaRPr>
                    </a:p>
                    <a:p>
                      <a:pPr marL="159385" algn="ctr">
                        <a:lnSpc>
                          <a:spcPts val="13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Free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NOIDA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34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1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B5199-88C3-EAB5-9E15-1E70D2D83894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44AFCC-61BB-CC64-E8EE-052B1D77F4A2}"/>
              </a:ext>
            </a:extLst>
          </p:cNvPr>
          <p:cNvSpPr/>
          <p:nvPr/>
        </p:nvSpPr>
        <p:spPr>
          <a:xfrm>
            <a:off x="631371" y="1318081"/>
            <a:ext cx="2220686" cy="447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4ECBA-9D06-2C7D-9E4E-6CE5D5F300FB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F6BC9-B508-1385-84FE-94950200B598}"/>
              </a:ext>
            </a:extLst>
          </p:cNvPr>
          <p:cNvSpPr txBox="1"/>
          <p:nvPr/>
        </p:nvSpPr>
        <p:spPr>
          <a:xfrm>
            <a:off x="968829" y="380999"/>
            <a:ext cx="4466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Growth Scenarios </a:t>
            </a:r>
          </a:p>
          <a:p>
            <a:r>
              <a:rPr lang="en-US" dirty="0"/>
              <a:t>Key consideration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3EDFA-FFE1-5796-41CB-4BA576C43CFC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540">
              <a:lnSpc>
                <a:spcPct val="100000"/>
              </a:lnSpc>
              <a:spcBef>
                <a:spcPts val="685"/>
              </a:spcBef>
            </a:pPr>
            <a:r>
              <a:rPr lang="en-US" sz="1800" i="1" spc="-5" dirty="0">
                <a:solidFill>
                  <a:srgbClr val="44536A"/>
                </a:solidFill>
                <a:latin typeface="Calibri"/>
                <a:cs typeface="Calibri"/>
              </a:rPr>
              <a:t>Figure </a:t>
            </a:r>
            <a:r>
              <a:rPr lang="en-US" sz="1800" i="1" dirty="0">
                <a:solidFill>
                  <a:srgbClr val="44536A"/>
                </a:solidFill>
                <a:latin typeface="Calibri"/>
                <a:cs typeface="Calibri"/>
              </a:rPr>
              <a:t>3 –</a:t>
            </a:r>
            <a:r>
              <a:rPr lang="en-US" sz="1800" i="1" spc="-5" dirty="0">
                <a:solidFill>
                  <a:srgbClr val="44536A"/>
                </a:solidFill>
                <a:latin typeface="Calibri"/>
                <a:cs typeface="Calibri"/>
              </a:rPr>
              <a:t> Broad</a:t>
            </a:r>
            <a:r>
              <a:rPr lang="en-US" sz="18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800" i="1" dirty="0">
                <a:solidFill>
                  <a:srgbClr val="44536A"/>
                </a:solidFill>
                <a:latin typeface="Calibri"/>
                <a:cs typeface="Calibri"/>
              </a:rPr>
              <a:t>PPP </a:t>
            </a:r>
            <a:r>
              <a:rPr lang="en-US" sz="1800" i="1" spc="-5" dirty="0">
                <a:solidFill>
                  <a:srgbClr val="44536A"/>
                </a:solidFill>
                <a:latin typeface="Calibri"/>
                <a:cs typeface="Calibri"/>
              </a:rPr>
              <a:t>Structure</a:t>
            </a:r>
            <a:r>
              <a:rPr lang="en-US" sz="1800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800" i="1" spc="-5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lang="en-US" sz="18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800" i="1" spc="-5" dirty="0">
                <a:solidFill>
                  <a:srgbClr val="44536A"/>
                </a:solidFill>
                <a:latin typeface="Calibri"/>
                <a:cs typeface="Calibri"/>
              </a:rPr>
              <a:t>DND</a:t>
            </a:r>
            <a:r>
              <a:rPr lang="en-US" sz="18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800" i="1" spc="-5" dirty="0">
                <a:solidFill>
                  <a:srgbClr val="44536A"/>
                </a:solidFill>
                <a:latin typeface="Calibri"/>
                <a:cs typeface="Calibri"/>
              </a:rPr>
              <a:t>Toll Bridge</a:t>
            </a:r>
            <a:endParaRPr lang="en-US" sz="1800" dirty="0">
              <a:latin typeface="Calibri"/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BAFE74-B47E-F936-1A4C-565836ADE88A}"/>
              </a:ext>
            </a:extLst>
          </p:cNvPr>
          <p:cNvCxnSpPr>
            <a:cxnSpLocks/>
          </p:cNvCxnSpPr>
          <p:nvPr/>
        </p:nvCxnSpPr>
        <p:spPr>
          <a:xfrm flipH="1">
            <a:off x="10281659" y="1494597"/>
            <a:ext cx="17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54DB2E-0FC6-C2F4-0411-FD2934AB3659}"/>
              </a:ext>
            </a:extLst>
          </p:cNvPr>
          <p:cNvCxnSpPr>
            <a:cxnSpLocks/>
          </p:cNvCxnSpPr>
          <p:nvPr/>
        </p:nvCxnSpPr>
        <p:spPr>
          <a:xfrm>
            <a:off x="3429000" y="35596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3AD529-EE91-9E19-90EF-CD37325C0F16}"/>
              </a:ext>
            </a:extLst>
          </p:cNvPr>
          <p:cNvSpPr txBox="1"/>
          <p:nvPr/>
        </p:nvSpPr>
        <p:spPr>
          <a:xfrm>
            <a:off x="3799115" y="2024942"/>
            <a:ext cx="625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7D19F-5E0F-2AA3-634E-03043BCF2C0C}"/>
              </a:ext>
            </a:extLst>
          </p:cNvPr>
          <p:cNvSpPr txBox="1"/>
          <p:nvPr/>
        </p:nvSpPr>
        <p:spPr>
          <a:xfrm>
            <a:off x="876933" y="406577"/>
            <a:ext cx="512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Key Issues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B5FE4-5CE2-27B5-FCC7-75634582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3" y="1374748"/>
            <a:ext cx="10406951" cy="4554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7BAB05-7A45-4961-661C-25F785A08E16}"/>
              </a:ext>
            </a:extLst>
          </p:cNvPr>
          <p:cNvSpPr txBox="1"/>
          <p:nvPr/>
        </p:nvSpPr>
        <p:spPr>
          <a:xfrm>
            <a:off x="968829" y="5892157"/>
            <a:ext cx="322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pc="-5" dirty="0">
                <a:solidFill>
                  <a:srgbClr val="44536A"/>
                </a:solidFill>
                <a:latin typeface="Calibri"/>
                <a:cs typeface="Calibri"/>
              </a:rPr>
              <a:t>Figure </a:t>
            </a:r>
            <a:r>
              <a:rPr lang="en-US" sz="1200" i="1" dirty="0">
                <a:solidFill>
                  <a:srgbClr val="44536A"/>
                </a:solidFill>
                <a:latin typeface="Calibri"/>
                <a:cs typeface="Calibri"/>
              </a:rPr>
              <a:t>3 –</a:t>
            </a:r>
            <a:r>
              <a:rPr lang="en-US" sz="1200" i="1" spc="-5" dirty="0">
                <a:solidFill>
                  <a:srgbClr val="44536A"/>
                </a:solidFill>
                <a:latin typeface="Calibri"/>
                <a:cs typeface="Calibri"/>
              </a:rPr>
              <a:t> Broad</a:t>
            </a:r>
            <a:r>
              <a:rPr lang="en-US"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i="1" dirty="0">
                <a:solidFill>
                  <a:srgbClr val="44536A"/>
                </a:solidFill>
                <a:latin typeface="Calibri"/>
                <a:cs typeface="Calibri"/>
              </a:rPr>
              <a:t>PPP </a:t>
            </a:r>
            <a:r>
              <a:rPr lang="en-US" sz="1200" i="1" spc="-5" dirty="0">
                <a:solidFill>
                  <a:srgbClr val="44536A"/>
                </a:solidFill>
                <a:latin typeface="Calibri"/>
                <a:cs typeface="Calibri"/>
              </a:rPr>
              <a:t>Structure</a:t>
            </a:r>
            <a:r>
              <a:rPr lang="en-US" sz="1200" i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i="1" spc="-5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lang="en-US"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i="1" spc="-5" dirty="0">
                <a:solidFill>
                  <a:srgbClr val="44536A"/>
                </a:solidFill>
                <a:latin typeface="Calibri"/>
                <a:cs typeface="Calibri"/>
              </a:rPr>
              <a:t>DND</a:t>
            </a:r>
            <a:r>
              <a:rPr lang="en-US" sz="1200" i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i="1" spc="-5" dirty="0">
                <a:solidFill>
                  <a:srgbClr val="44536A"/>
                </a:solidFill>
                <a:latin typeface="Calibri"/>
                <a:cs typeface="Calibri"/>
              </a:rPr>
              <a:t>Toll Bridge</a:t>
            </a:r>
            <a:endParaRPr lang="en-US" sz="1200" dirty="0">
              <a:latin typeface="Calibri"/>
              <a:cs typeface="Calibri"/>
            </a:endParaRPr>
          </a:p>
          <a:p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22818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B5199-88C3-EAB5-9E15-1E70D2D83894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44AFCC-61BB-CC64-E8EE-052B1D77F4A2}"/>
              </a:ext>
            </a:extLst>
          </p:cNvPr>
          <p:cNvSpPr/>
          <p:nvPr/>
        </p:nvSpPr>
        <p:spPr>
          <a:xfrm>
            <a:off x="631371" y="1318081"/>
            <a:ext cx="2220686" cy="447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4ECBA-9D06-2C7D-9E4E-6CE5D5F300FB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F6BC9-B508-1385-84FE-94950200B598}"/>
              </a:ext>
            </a:extLst>
          </p:cNvPr>
          <p:cNvSpPr txBox="1"/>
          <p:nvPr/>
        </p:nvSpPr>
        <p:spPr>
          <a:xfrm>
            <a:off x="968829" y="380999"/>
            <a:ext cx="4466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Growth Scenarios </a:t>
            </a:r>
          </a:p>
          <a:p>
            <a:r>
              <a:rPr lang="en-US" dirty="0"/>
              <a:t>Key consideration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3EDFA-FFE1-5796-41CB-4BA576C43CFC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6043FD-7C2B-CB4B-088F-61AA541609B2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BAFE74-B47E-F936-1A4C-565836ADE88A}"/>
              </a:ext>
            </a:extLst>
          </p:cNvPr>
          <p:cNvCxnSpPr>
            <a:cxnSpLocks/>
          </p:cNvCxnSpPr>
          <p:nvPr/>
        </p:nvCxnSpPr>
        <p:spPr>
          <a:xfrm flipH="1">
            <a:off x="10281659" y="1494597"/>
            <a:ext cx="17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54DB2E-0FC6-C2F4-0411-FD2934AB3659}"/>
              </a:ext>
            </a:extLst>
          </p:cNvPr>
          <p:cNvCxnSpPr>
            <a:cxnSpLocks/>
          </p:cNvCxnSpPr>
          <p:nvPr/>
        </p:nvCxnSpPr>
        <p:spPr>
          <a:xfrm>
            <a:off x="3429000" y="35596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3AD529-EE91-9E19-90EF-CD37325C0F16}"/>
              </a:ext>
            </a:extLst>
          </p:cNvPr>
          <p:cNvSpPr txBox="1"/>
          <p:nvPr/>
        </p:nvSpPr>
        <p:spPr>
          <a:xfrm>
            <a:off x="3799115" y="2024942"/>
            <a:ext cx="625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F587D-A5A4-FAC0-5AB1-915BABBF1472}"/>
              </a:ext>
            </a:extLst>
          </p:cNvPr>
          <p:cNvSpPr txBox="1"/>
          <p:nvPr/>
        </p:nvSpPr>
        <p:spPr>
          <a:xfrm>
            <a:off x="1197986" y="717964"/>
            <a:ext cx="456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Financing of Project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95060-1897-4268-A324-5C1CE213EE25}"/>
              </a:ext>
            </a:extLst>
          </p:cNvPr>
          <p:cNvSpPr txBox="1"/>
          <p:nvPr/>
        </p:nvSpPr>
        <p:spPr>
          <a:xfrm>
            <a:off x="1141065" y="1691400"/>
            <a:ext cx="4205755" cy="290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5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Total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cost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project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was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worked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out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to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be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Rs.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408.20</a:t>
            </a:r>
            <a:r>
              <a:rPr lang="en-US" sz="1800" spc="9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Cr.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This</a:t>
            </a:r>
            <a:r>
              <a:rPr lang="en-US" sz="1800" spc="8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comprised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equity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Rs.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15"/>
              </a:spcBef>
            </a:pPr>
            <a:r>
              <a:rPr lang="en-US" sz="1800" dirty="0">
                <a:latin typeface="Times New Roman"/>
                <a:cs typeface="Times New Roman"/>
              </a:rPr>
              <a:t>122.40 Cr </a:t>
            </a:r>
            <a:r>
              <a:rPr lang="en-US" sz="1800" spc="-5" dirty="0">
                <a:latin typeface="Times New Roman"/>
                <a:cs typeface="Times New Roman"/>
              </a:rPr>
              <a:t>and debt </a:t>
            </a:r>
            <a:r>
              <a:rPr lang="en-US" sz="1800" dirty="0">
                <a:latin typeface="Times New Roman"/>
                <a:cs typeface="Times New Roman"/>
              </a:rPr>
              <a:t>of Rs.285.8 Cr.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NOIDA </a:t>
            </a:r>
            <a:r>
              <a:rPr lang="en-US" sz="1800" dirty="0">
                <a:latin typeface="Times New Roman"/>
                <a:cs typeface="Times New Roman"/>
              </a:rPr>
              <a:t>toll </a:t>
            </a:r>
            <a:r>
              <a:rPr lang="en-US" sz="1800" spc="-5" dirty="0">
                <a:latin typeface="Times New Roman"/>
                <a:cs typeface="Times New Roman"/>
              </a:rPr>
              <a:t>bridge was implemented </a:t>
            </a:r>
            <a:r>
              <a:rPr lang="en-US" sz="1800" dirty="0">
                <a:latin typeface="Times New Roman"/>
                <a:cs typeface="Times New Roman"/>
              </a:rPr>
              <a:t>on </a:t>
            </a:r>
            <a:r>
              <a:rPr lang="en-US" sz="1800" spc="-5" dirty="0">
                <a:latin typeface="Times New Roman"/>
                <a:cs typeface="Times New Roman"/>
              </a:rPr>
              <a:t>BOOT format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through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special </a:t>
            </a:r>
            <a:r>
              <a:rPr lang="en-US" sz="1800" dirty="0">
                <a:latin typeface="Times New Roman"/>
                <a:cs typeface="Times New Roman"/>
              </a:rPr>
              <a:t>purpose </a:t>
            </a:r>
            <a:r>
              <a:rPr lang="en-US" sz="1800" spc="-5" dirty="0">
                <a:latin typeface="Times New Roman"/>
                <a:cs typeface="Times New Roman"/>
              </a:rPr>
              <a:t>vehicle (SPV), </a:t>
            </a: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spc="-5" dirty="0">
                <a:latin typeface="Times New Roman"/>
                <a:cs typeface="Times New Roman"/>
              </a:rPr>
              <a:t>NOIDA </a:t>
            </a:r>
            <a:r>
              <a:rPr lang="en-US" sz="1800" dirty="0">
                <a:latin typeface="Times New Roman"/>
                <a:cs typeface="Times New Roman"/>
              </a:rPr>
              <a:t>Toll Bridge Company Limited </a:t>
            </a:r>
            <a:r>
              <a:rPr lang="en-US" sz="1800" spc="-5" dirty="0">
                <a:latin typeface="Times New Roman"/>
                <a:cs typeface="Times New Roman"/>
              </a:rPr>
              <a:t>(NTBCL). 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Shareholders</a:t>
            </a:r>
            <a:r>
              <a:rPr lang="en-US" sz="1800" dirty="0">
                <a:latin typeface="Times New Roman"/>
                <a:cs typeface="Times New Roman"/>
              </a:rPr>
              <a:t> include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NOIDA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Authority,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IL&amp;FS,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IFCI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latin typeface="Times New Roman"/>
                <a:cs typeface="Times New Roman"/>
              </a:rPr>
              <a:t>Intertoll</a:t>
            </a:r>
            <a:r>
              <a:rPr lang="en-US" sz="1800" spc="-5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3075C3-8573-C487-98E7-78B6C532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237" y="1691400"/>
            <a:ext cx="5972629" cy="35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0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B5199-88C3-EAB5-9E15-1E70D2D83894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44AFCC-61BB-CC64-E8EE-052B1D77F4A2}"/>
              </a:ext>
            </a:extLst>
          </p:cNvPr>
          <p:cNvSpPr/>
          <p:nvPr/>
        </p:nvSpPr>
        <p:spPr>
          <a:xfrm>
            <a:off x="631371" y="1318081"/>
            <a:ext cx="2220686" cy="447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4ECBA-9D06-2C7D-9E4E-6CE5D5F300FB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F6BC9-B508-1385-84FE-94950200B598}"/>
              </a:ext>
            </a:extLst>
          </p:cNvPr>
          <p:cNvSpPr txBox="1"/>
          <p:nvPr/>
        </p:nvSpPr>
        <p:spPr>
          <a:xfrm>
            <a:off x="968829" y="380999"/>
            <a:ext cx="4466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Growth Scenarios </a:t>
            </a:r>
          </a:p>
          <a:p>
            <a:r>
              <a:rPr lang="en-US" dirty="0"/>
              <a:t>Key consideration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3EDFA-FFE1-5796-41CB-4BA576C43CFC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6043FD-7C2B-CB4B-088F-61AA541609B2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BAFE74-B47E-F936-1A4C-565836ADE88A}"/>
              </a:ext>
            </a:extLst>
          </p:cNvPr>
          <p:cNvCxnSpPr>
            <a:cxnSpLocks/>
          </p:cNvCxnSpPr>
          <p:nvPr/>
        </p:nvCxnSpPr>
        <p:spPr>
          <a:xfrm flipH="1">
            <a:off x="10281659" y="1494597"/>
            <a:ext cx="17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54DB2E-0FC6-C2F4-0411-FD2934AB3659}"/>
              </a:ext>
            </a:extLst>
          </p:cNvPr>
          <p:cNvCxnSpPr>
            <a:cxnSpLocks/>
          </p:cNvCxnSpPr>
          <p:nvPr/>
        </p:nvCxnSpPr>
        <p:spPr>
          <a:xfrm>
            <a:off x="3429000" y="35596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3AD529-EE91-9E19-90EF-CD37325C0F16}"/>
              </a:ext>
            </a:extLst>
          </p:cNvPr>
          <p:cNvSpPr txBox="1"/>
          <p:nvPr/>
        </p:nvSpPr>
        <p:spPr>
          <a:xfrm>
            <a:off x="3799115" y="2024942"/>
            <a:ext cx="625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F587D-A5A4-FAC0-5AB1-915BABBF1472}"/>
              </a:ext>
            </a:extLst>
          </p:cNvPr>
          <p:cNvSpPr txBox="1"/>
          <p:nvPr/>
        </p:nvSpPr>
        <p:spPr>
          <a:xfrm>
            <a:off x="968830" y="526146"/>
            <a:ext cx="706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Key Highlights of the Project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17D22-4AD5-2B6B-76A1-FED8DC0DFBF8}"/>
              </a:ext>
            </a:extLst>
          </p:cNvPr>
          <p:cNvSpPr txBox="1"/>
          <p:nvPr/>
        </p:nvSpPr>
        <p:spPr>
          <a:xfrm>
            <a:off x="723217" y="1344503"/>
            <a:ext cx="106764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5080" indent="-228600" algn="just">
              <a:lnSpc>
                <a:spcPct val="103400"/>
              </a:lnSpc>
              <a:spcBef>
                <a:spcPts val="780"/>
              </a:spcBef>
              <a:buFont typeface="Wingdings"/>
              <a:buChar char=""/>
              <a:tabLst>
                <a:tab pos="4699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DND </a:t>
            </a:r>
            <a:r>
              <a:rPr lang="en-US" sz="1400" dirty="0">
                <a:latin typeface="Times New Roman"/>
                <a:cs typeface="Times New Roman"/>
              </a:rPr>
              <a:t>bridge </a:t>
            </a:r>
            <a:r>
              <a:rPr lang="en-US" sz="1400" spc="-5" dirty="0">
                <a:latin typeface="Times New Roman"/>
                <a:cs typeface="Times New Roman"/>
              </a:rPr>
              <a:t>project is </a:t>
            </a:r>
            <a:r>
              <a:rPr lang="en-US" sz="1400" dirty="0">
                <a:latin typeface="Times New Roman"/>
                <a:cs typeface="Times New Roman"/>
              </a:rPr>
              <a:t>a </a:t>
            </a:r>
            <a:r>
              <a:rPr lang="en-US" sz="1400" spc="-5" dirty="0">
                <a:latin typeface="Times New Roman"/>
                <a:cs typeface="Times New Roman"/>
              </a:rPr>
              <a:t>landmark, path-breaking </a:t>
            </a:r>
            <a:r>
              <a:rPr lang="en-US" sz="1400" dirty="0">
                <a:latin typeface="Times New Roman"/>
                <a:cs typeface="Times New Roman"/>
              </a:rPr>
              <a:t>Public </a:t>
            </a:r>
            <a:r>
              <a:rPr lang="en-US" sz="1400" spc="-5" dirty="0">
                <a:latin typeface="Times New Roman"/>
                <a:cs typeface="Times New Roman"/>
              </a:rPr>
              <a:t>Private Partnership (PPP) 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 </a:t>
            </a:r>
            <a:r>
              <a:rPr lang="en-US" sz="1400" dirty="0">
                <a:latin typeface="Times New Roman"/>
                <a:cs typeface="Times New Roman"/>
              </a:rPr>
              <a:t>in </a:t>
            </a:r>
            <a:r>
              <a:rPr lang="en-US" sz="1400" spc="-5" dirty="0">
                <a:latin typeface="Times New Roman"/>
                <a:cs typeface="Times New Roman"/>
              </a:rPr>
              <a:t>India </a:t>
            </a:r>
            <a:r>
              <a:rPr lang="en-US" sz="1400" dirty="0">
                <a:latin typeface="Times New Roman"/>
                <a:cs typeface="Times New Roman"/>
              </a:rPr>
              <a:t>– </a:t>
            </a:r>
            <a:r>
              <a:rPr lang="en-US" sz="1400" spc="-5" dirty="0">
                <a:latin typeface="Times New Roman"/>
                <a:cs typeface="Times New Roman"/>
              </a:rPr>
              <a:t>first </a:t>
            </a:r>
            <a:r>
              <a:rPr lang="en-US" sz="1400" dirty="0">
                <a:latin typeface="Times New Roman"/>
                <a:cs typeface="Times New Roman"/>
              </a:rPr>
              <a:t>of </a:t>
            </a:r>
            <a:r>
              <a:rPr lang="en-US" sz="1400" spc="-5" dirty="0">
                <a:latin typeface="Times New Roman"/>
                <a:cs typeface="Times New Roman"/>
              </a:rPr>
              <a:t>its </a:t>
            </a:r>
            <a:r>
              <a:rPr lang="en-US" sz="1400" dirty="0">
                <a:latin typeface="Times New Roman"/>
                <a:cs typeface="Times New Roman"/>
              </a:rPr>
              <a:t>kind </a:t>
            </a:r>
            <a:r>
              <a:rPr lang="en-US" sz="1400" spc="-5" dirty="0">
                <a:latin typeface="Times New Roman"/>
                <a:cs typeface="Times New Roman"/>
              </a:rPr>
              <a:t>which confirmed </a:t>
            </a:r>
            <a:r>
              <a:rPr lang="en-US" sz="1400" dirty="0">
                <a:latin typeface="Times New Roman"/>
                <a:cs typeface="Times New Roman"/>
              </a:rPr>
              <a:t>that </a:t>
            </a:r>
            <a:r>
              <a:rPr lang="en-US" sz="1400" spc="-5" dirty="0">
                <a:latin typeface="Times New Roman"/>
                <a:cs typeface="Times New Roman"/>
              </a:rPr>
              <a:t>private capital </a:t>
            </a:r>
            <a:r>
              <a:rPr lang="en-US" sz="1400" dirty="0">
                <a:latin typeface="Times New Roman"/>
                <a:cs typeface="Times New Roman"/>
              </a:rPr>
              <a:t>could </a:t>
            </a:r>
            <a:r>
              <a:rPr lang="en-US" sz="1400" spc="-5" dirty="0">
                <a:latin typeface="Times New Roman"/>
                <a:cs typeface="Times New Roman"/>
              </a:rPr>
              <a:t>indeed </a:t>
            </a:r>
            <a:r>
              <a:rPr lang="en-US" sz="1400" dirty="0">
                <a:latin typeface="Times New Roman"/>
                <a:cs typeface="Times New Roman"/>
              </a:rPr>
              <a:t>be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attracted </a:t>
            </a:r>
            <a:r>
              <a:rPr lang="en-US" sz="1400" dirty="0">
                <a:latin typeface="Times New Roman"/>
                <a:cs typeface="Times New Roman"/>
              </a:rPr>
              <a:t>to provide public </a:t>
            </a:r>
            <a:r>
              <a:rPr lang="en-US" sz="1400" spc="-5" dirty="0">
                <a:latin typeface="Times New Roman"/>
                <a:cs typeface="Times New Roman"/>
              </a:rPr>
              <a:t>infrastructure services </a:t>
            </a:r>
            <a:r>
              <a:rPr lang="en-US" sz="1400" dirty="0">
                <a:latin typeface="Times New Roman"/>
                <a:cs typeface="Times New Roman"/>
              </a:rPr>
              <a:t>in </a:t>
            </a:r>
            <a:r>
              <a:rPr lang="en-US" sz="1400" spc="-10" dirty="0">
                <a:latin typeface="Times New Roman"/>
                <a:cs typeface="Times New Roman"/>
              </a:rPr>
              <a:t>India </a:t>
            </a:r>
            <a:r>
              <a:rPr lang="en-US" sz="1400" spc="-5" dirty="0">
                <a:latin typeface="Times New Roman"/>
                <a:cs typeface="Times New Roman"/>
              </a:rPr>
              <a:t>despite </a:t>
            </a:r>
            <a:r>
              <a:rPr lang="en-US" sz="1400" dirty="0">
                <a:latin typeface="Times New Roman"/>
                <a:cs typeface="Times New Roman"/>
              </a:rPr>
              <a:t>numerous </a:t>
            </a:r>
            <a:r>
              <a:rPr lang="en-US" sz="1400" spc="-5" dirty="0">
                <a:latin typeface="Times New Roman"/>
                <a:cs typeface="Times New Roman"/>
              </a:rPr>
              <a:t>challenges </a:t>
            </a:r>
            <a:r>
              <a:rPr lang="en-US" sz="1400" dirty="0">
                <a:latin typeface="Times New Roman"/>
                <a:cs typeface="Times New Roman"/>
              </a:rPr>
              <a:t>in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designing, </a:t>
            </a:r>
            <a:r>
              <a:rPr lang="en-US" sz="1400" dirty="0">
                <a:latin typeface="Times New Roman"/>
                <a:cs typeface="Times New Roman"/>
              </a:rPr>
              <a:t>structuring and developing </a:t>
            </a:r>
            <a:r>
              <a:rPr lang="en-US" sz="1400" spc="-5" dirty="0">
                <a:latin typeface="Times New Roman"/>
                <a:cs typeface="Times New Roman"/>
              </a:rPr>
              <a:t>PPP.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project was completed </a:t>
            </a:r>
            <a:r>
              <a:rPr lang="en-US" sz="1400" dirty="0">
                <a:latin typeface="Times New Roman"/>
                <a:cs typeface="Times New Roman"/>
              </a:rPr>
              <a:t>within </a:t>
            </a:r>
            <a:r>
              <a:rPr lang="en-US" sz="1400" spc="-5" dirty="0">
                <a:latin typeface="Times New Roman"/>
                <a:cs typeface="Times New Roman"/>
              </a:rPr>
              <a:t>budget and </a:t>
            </a:r>
            <a:r>
              <a:rPr lang="en-US" sz="1400" spc="-28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ahead </a:t>
            </a:r>
            <a:r>
              <a:rPr lang="en-US" sz="1400" dirty="0">
                <a:latin typeface="Times New Roman"/>
                <a:cs typeface="Times New Roman"/>
              </a:rPr>
              <a:t>of </a:t>
            </a:r>
            <a:r>
              <a:rPr lang="en-US" sz="1400" spc="-5" dirty="0">
                <a:latin typeface="Times New Roman"/>
                <a:cs typeface="Times New Roman"/>
              </a:rPr>
              <a:t>schedule.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lang="en-US" sz="1400" dirty="0">
              <a:latin typeface="Times New Roman"/>
              <a:cs typeface="Times New Roman"/>
            </a:endParaRPr>
          </a:p>
          <a:p>
            <a:pPr marL="469265" marR="5715" indent="-228600" algn="just">
              <a:lnSpc>
                <a:spcPct val="103299"/>
              </a:lnSpc>
              <a:buFont typeface="Wingdings"/>
              <a:buChar char=""/>
              <a:tabLst>
                <a:tab pos="4699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This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was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also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successful</a:t>
            </a:r>
            <a:r>
              <a:rPr lang="en-US" sz="1400" dirty="0">
                <a:latin typeface="Times New Roman"/>
                <a:cs typeface="Times New Roman"/>
              </a:rPr>
              <a:t> in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raising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investment</a:t>
            </a:r>
            <a:r>
              <a:rPr lang="en-US" sz="1400" dirty="0">
                <a:latin typeface="Times New Roman"/>
                <a:cs typeface="Times New Roman"/>
              </a:rPr>
              <a:t> funds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from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capital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markets 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(including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an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issue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5" dirty="0">
                <a:latin typeface="Times New Roman"/>
                <a:cs typeface="Times New Roman"/>
              </a:rPr>
              <a:t>of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GDRs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overseas).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Following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significant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shortfalls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projected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traffic </a:t>
            </a:r>
            <a:r>
              <a:rPr lang="en-US" sz="1400" spc="-28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and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revenues,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it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was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also</a:t>
            </a:r>
            <a:r>
              <a:rPr lang="en-US" sz="1400" spc="-6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successful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restructuring</a:t>
            </a:r>
            <a:r>
              <a:rPr lang="en-US" sz="1400" spc="-6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its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debt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after</a:t>
            </a:r>
            <a:r>
              <a:rPr lang="en-US" sz="1400" spc="-5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first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10" dirty="0">
                <a:latin typeface="Times New Roman"/>
                <a:cs typeface="Times New Roman"/>
              </a:rPr>
              <a:t>year</a:t>
            </a:r>
            <a:r>
              <a:rPr lang="en-US" sz="1400" spc="-5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of</a:t>
            </a:r>
            <a:r>
              <a:rPr lang="en-US" sz="1400" spc="-5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operation</a:t>
            </a:r>
          </a:p>
          <a:p>
            <a:pPr marL="469265" marR="5715" indent="-228600" algn="just">
              <a:lnSpc>
                <a:spcPct val="103299"/>
              </a:lnSpc>
              <a:buFont typeface="Wingdings"/>
              <a:buChar char=""/>
              <a:tabLst>
                <a:tab pos="469900" algn="l"/>
              </a:tabLst>
            </a:pPr>
            <a:endParaRPr lang="en-IN" sz="14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27D78B6-6C43-1BCF-04C6-D897C3876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29" y="2749625"/>
            <a:ext cx="5898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first toll road and PPP SPV in the country, listed on the stock exchange.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B39631C-B386-916F-E9A6-FDA9D4D29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30" y="3251340"/>
            <a:ext cx="10430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PPP project's initial revenues fell short of projected, causing significant losses. NTBCL only achieved its first book profit in 2006-17, highlighting the need for modern concession agreements to mitigate revenue shortfalls and excesses.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CFD41FC-7440-A6C7-15EF-0B644D1A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94" y="3828272"/>
            <a:ext cx="10350226" cy="253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concessionaire received approval for Development Rights, but the agreement should have been more transparent about PPP criteria and how Development Income would reduce NTBCL project costs.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5080" indent="-228600" algn="just">
              <a:lnSpc>
                <a:spcPct val="103400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spc="-10" dirty="0">
                <a:latin typeface="Times New Roman"/>
                <a:cs typeface="Times New Roman"/>
              </a:rPr>
              <a:t>ILFS </a:t>
            </a:r>
            <a:r>
              <a:rPr lang="en-US" sz="1400" spc="-5" dirty="0">
                <a:latin typeface="Times New Roman"/>
                <a:cs typeface="Times New Roman"/>
              </a:rPr>
              <a:t>was </a:t>
            </a:r>
            <a:r>
              <a:rPr lang="en-US" sz="1400" dirty="0">
                <a:latin typeface="Times New Roman"/>
                <a:cs typeface="Times New Roman"/>
              </a:rPr>
              <a:t>a lender to the </a:t>
            </a:r>
            <a:r>
              <a:rPr lang="en-US" sz="1400" spc="-5" dirty="0">
                <a:latin typeface="Times New Roman"/>
                <a:cs typeface="Times New Roman"/>
              </a:rPr>
              <a:t>SPV created </a:t>
            </a:r>
            <a:r>
              <a:rPr lang="en-US" sz="1400" dirty="0">
                <a:latin typeface="Times New Roman"/>
                <a:cs typeface="Times New Roman"/>
              </a:rPr>
              <a:t>for DND toll. The </a:t>
            </a:r>
            <a:r>
              <a:rPr lang="en-US" sz="1400" spc="-5" dirty="0">
                <a:latin typeface="Times New Roman"/>
                <a:cs typeface="Times New Roman"/>
              </a:rPr>
              <a:t>SPV itself was floated </a:t>
            </a:r>
            <a:r>
              <a:rPr lang="en-US" sz="1400" spc="5" dirty="0">
                <a:latin typeface="Times New Roman"/>
                <a:cs typeface="Times New Roman"/>
              </a:rPr>
              <a:t>by </a:t>
            </a:r>
            <a:r>
              <a:rPr lang="en-US" sz="1400" dirty="0">
                <a:latin typeface="Times New Roman"/>
                <a:cs typeface="Times New Roman"/>
              </a:rPr>
              <a:t>IL &amp;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FS.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role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of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10" dirty="0">
                <a:latin typeface="Times New Roman"/>
                <a:cs typeface="Times New Roman"/>
              </a:rPr>
              <a:t>IL&amp;FS</a:t>
            </a:r>
            <a:r>
              <a:rPr lang="en-US" sz="1400" spc="-5" dirty="0">
                <a:latin typeface="Times New Roman"/>
                <a:cs typeface="Times New Roman"/>
              </a:rPr>
              <a:t> (as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a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lender)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selection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processes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of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Independent </a:t>
            </a:r>
            <a:r>
              <a:rPr lang="en-US" sz="1400" dirty="0">
                <a:latin typeface="Times New Roman"/>
                <a:cs typeface="Times New Roman"/>
              </a:rPr>
              <a:t>Auditor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and </a:t>
            </a:r>
            <a:r>
              <a:rPr lang="en-US" sz="1400" spc="-29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Independent Engineer </a:t>
            </a:r>
            <a:r>
              <a:rPr lang="en-US" sz="1400" dirty="0">
                <a:latin typeface="Times New Roman"/>
                <a:cs typeface="Times New Roman"/>
              </a:rPr>
              <a:t>for the </a:t>
            </a:r>
            <a:r>
              <a:rPr lang="en-US" sz="1400" spc="-5" dirty="0">
                <a:latin typeface="Times New Roman"/>
                <a:cs typeface="Times New Roman"/>
              </a:rPr>
              <a:t>SPV result </a:t>
            </a:r>
            <a:r>
              <a:rPr lang="en-US" sz="1400" dirty="0">
                <a:latin typeface="Times New Roman"/>
                <a:cs typeface="Times New Roman"/>
              </a:rPr>
              <a:t>in </a:t>
            </a:r>
            <a:r>
              <a:rPr lang="en-US" sz="1400" spc="-5" dirty="0">
                <a:latin typeface="Times New Roman"/>
                <a:cs typeface="Times New Roman"/>
              </a:rPr>
              <a:t>conflict. </a:t>
            </a:r>
            <a:r>
              <a:rPr lang="en-US" sz="1400" dirty="0">
                <a:latin typeface="Times New Roman"/>
                <a:cs typeface="Times New Roman"/>
              </a:rPr>
              <a:t>The modern-day </a:t>
            </a:r>
            <a:r>
              <a:rPr lang="en-US" sz="1400" spc="-5" dirty="0">
                <a:latin typeface="Times New Roman"/>
                <a:cs typeface="Times New Roman"/>
              </a:rPr>
              <a:t>PPP structuring </a:t>
            </a:r>
            <a:r>
              <a:rPr lang="en-US" sz="1400" dirty="0">
                <a:latin typeface="Times New Roman"/>
                <a:cs typeface="Times New Roman"/>
              </a:rPr>
              <a:t> clearly </a:t>
            </a:r>
            <a:r>
              <a:rPr lang="en-US" sz="1400" spc="-5" dirty="0">
                <a:latin typeface="Times New Roman"/>
                <a:cs typeface="Times New Roman"/>
              </a:rPr>
              <a:t>defines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“project authority” and “concessioner </a:t>
            </a:r>
            <a:r>
              <a:rPr lang="en-US" sz="1400" dirty="0">
                <a:latin typeface="Times New Roman"/>
                <a:cs typeface="Times New Roman"/>
              </a:rPr>
              <a:t>&amp; borrower” thereby avoiding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any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conflict.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lang="en-US" sz="1600" dirty="0">
              <a:latin typeface="Times New Roman"/>
              <a:cs typeface="Times New Roman"/>
            </a:endParaRPr>
          </a:p>
          <a:p>
            <a:pPr marL="240665" marR="6350" indent="-228600" algn="just">
              <a:lnSpc>
                <a:spcPct val="103299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spc="-5" dirty="0">
                <a:latin typeface="Times New Roman"/>
                <a:cs typeface="Times New Roman"/>
              </a:rPr>
              <a:t>As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a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sole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source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negotiated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project,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DND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bridge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did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not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face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market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test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5" dirty="0">
                <a:latin typeface="Times New Roman"/>
                <a:cs typeface="Times New Roman"/>
              </a:rPr>
              <a:t>of </a:t>
            </a:r>
            <a:r>
              <a:rPr lang="en-US" sz="1400" spc="-29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commercial </a:t>
            </a:r>
            <a:r>
              <a:rPr lang="en-US" sz="1400" dirty="0">
                <a:latin typeface="Times New Roman"/>
                <a:cs typeface="Times New Roman"/>
              </a:rPr>
              <a:t>viability that </a:t>
            </a:r>
            <a:r>
              <a:rPr lang="en-US" sz="1400" spc="-5" dirty="0">
                <a:latin typeface="Times New Roman"/>
                <a:cs typeface="Times New Roman"/>
              </a:rPr>
              <a:t>is usually provided </a:t>
            </a:r>
            <a:r>
              <a:rPr lang="en-US" sz="1400" spc="10" dirty="0">
                <a:latin typeface="Times New Roman"/>
                <a:cs typeface="Times New Roman"/>
              </a:rPr>
              <a:t>by </a:t>
            </a:r>
            <a:r>
              <a:rPr lang="en-US" sz="1400" dirty="0">
                <a:latin typeface="Times New Roman"/>
                <a:cs typeface="Times New Roman"/>
              </a:rPr>
              <a:t>a </a:t>
            </a:r>
            <a:r>
              <a:rPr lang="en-US" sz="1400" spc="-5" dirty="0">
                <a:latin typeface="Times New Roman"/>
                <a:cs typeface="Times New Roman"/>
              </a:rPr>
              <a:t>competitive concessionaire selection 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process.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Modern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5" dirty="0">
                <a:latin typeface="Times New Roman"/>
                <a:cs typeface="Times New Roman"/>
              </a:rPr>
              <a:t>day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Procurement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Process</a:t>
            </a:r>
            <a:r>
              <a:rPr lang="en-US" sz="1400" dirty="0">
                <a:latin typeface="Times New Roman"/>
                <a:cs typeface="Times New Roman"/>
              </a:rPr>
              <a:t> for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PPP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projects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5" dirty="0">
                <a:latin typeface="Times New Roman"/>
                <a:cs typeface="Times New Roman"/>
              </a:rPr>
              <a:t>very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clearly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stipulates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that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29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Private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Sector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Company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(SPV)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shall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be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selected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through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transparent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and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open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competitive </a:t>
            </a:r>
            <a:r>
              <a:rPr lang="en-US" sz="1400" spc="-29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bidding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process.</a:t>
            </a:r>
            <a:endParaRPr lang="en-US" sz="1400" dirty="0">
              <a:latin typeface="Times New Roman"/>
              <a:cs typeface="Times New Roman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8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662DF-B164-FA57-366A-2397A83B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7B607-CF16-6231-E62E-364974ACEEA1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D3A56-3915-496F-595A-3BAB8DF0AE50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409477-A567-33CF-A2FA-38A48EF6DE28}"/>
              </a:ext>
            </a:extLst>
          </p:cNvPr>
          <p:cNvSpPr/>
          <p:nvPr/>
        </p:nvSpPr>
        <p:spPr>
          <a:xfrm>
            <a:off x="631371" y="1318081"/>
            <a:ext cx="2220686" cy="447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31F482-E216-12AB-D3B2-ECA8DEDA5D91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AEA2B-831C-8BD2-1AA6-E8969598E6D3}"/>
              </a:ext>
            </a:extLst>
          </p:cNvPr>
          <p:cNvSpPr txBox="1"/>
          <p:nvPr/>
        </p:nvSpPr>
        <p:spPr>
          <a:xfrm>
            <a:off x="968829" y="380999"/>
            <a:ext cx="4466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Growth Scenarios </a:t>
            </a:r>
          </a:p>
          <a:p>
            <a:r>
              <a:rPr lang="en-US" dirty="0"/>
              <a:t>Key consideration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74849E-970E-FE44-050D-3CC35459B69C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B9F6AC-DD3E-FECD-B925-390F95C5CF51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E9A4D5-2199-F075-365F-4CD9AE68FF20}"/>
              </a:ext>
            </a:extLst>
          </p:cNvPr>
          <p:cNvCxnSpPr>
            <a:cxnSpLocks/>
          </p:cNvCxnSpPr>
          <p:nvPr/>
        </p:nvCxnSpPr>
        <p:spPr>
          <a:xfrm flipH="1">
            <a:off x="10281659" y="1494597"/>
            <a:ext cx="17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CC7E41-5D72-EB3B-2423-7C49EE65B2EA}"/>
              </a:ext>
            </a:extLst>
          </p:cNvPr>
          <p:cNvCxnSpPr>
            <a:cxnSpLocks/>
          </p:cNvCxnSpPr>
          <p:nvPr/>
        </p:nvCxnSpPr>
        <p:spPr>
          <a:xfrm>
            <a:off x="3429000" y="35596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0451B7-4849-15B7-C03A-21E52A56978E}"/>
              </a:ext>
            </a:extLst>
          </p:cNvPr>
          <p:cNvSpPr txBox="1"/>
          <p:nvPr/>
        </p:nvSpPr>
        <p:spPr>
          <a:xfrm>
            <a:off x="3799115" y="2024942"/>
            <a:ext cx="625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3E1AB-0E37-A557-392A-0B911AEAE1DE}"/>
              </a:ext>
            </a:extLst>
          </p:cNvPr>
          <p:cNvSpPr txBox="1"/>
          <p:nvPr/>
        </p:nvSpPr>
        <p:spPr>
          <a:xfrm>
            <a:off x="968830" y="526146"/>
            <a:ext cx="706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Key Highlights of the Project  </a:t>
            </a:r>
            <a:r>
              <a:rPr lang="en-US" sz="2800" b="1" dirty="0"/>
              <a:t>contd.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EC549A-F96A-BBBE-0D4C-C92A3D5BF717}"/>
              </a:ext>
            </a:extLst>
          </p:cNvPr>
          <p:cNvSpPr txBox="1"/>
          <p:nvPr/>
        </p:nvSpPr>
        <p:spPr>
          <a:xfrm>
            <a:off x="817647" y="1429286"/>
            <a:ext cx="10556703" cy="3577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240665" marR="10795" indent="-228600" algn="just">
              <a:lnSpc>
                <a:spcPct val="103299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concession agreement </a:t>
            </a:r>
            <a:r>
              <a:rPr lang="en-US" sz="1400" dirty="0">
                <a:latin typeface="Times New Roman"/>
                <a:cs typeface="Times New Roman"/>
              </a:rPr>
              <a:t>did not </a:t>
            </a:r>
            <a:r>
              <a:rPr lang="en-US" sz="1400" spc="-5" dirty="0">
                <a:latin typeface="Times New Roman"/>
                <a:cs typeface="Times New Roman"/>
              </a:rPr>
              <a:t>spell </a:t>
            </a:r>
            <a:r>
              <a:rPr lang="en-US" sz="1400" dirty="0">
                <a:latin typeface="Times New Roman"/>
                <a:cs typeface="Times New Roman"/>
              </a:rPr>
              <a:t>out the penalty </a:t>
            </a:r>
            <a:r>
              <a:rPr lang="en-US" sz="1400" spc="-5" dirty="0">
                <a:latin typeface="Times New Roman"/>
                <a:cs typeface="Times New Roman"/>
              </a:rPr>
              <a:t>payments </a:t>
            </a:r>
            <a:r>
              <a:rPr lang="en-US" sz="1400" dirty="0">
                <a:latin typeface="Times New Roman"/>
                <a:cs typeface="Times New Roman"/>
              </a:rPr>
              <a:t>or sanctions for not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adhering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to </a:t>
            </a:r>
            <a:r>
              <a:rPr lang="en-US" sz="1400" spc="-5" dirty="0">
                <a:latin typeface="Times New Roman"/>
                <a:cs typeface="Times New Roman"/>
              </a:rPr>
              <a:t>performance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specifications/standards.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lang="en-US" sz="1600" dirty="0">
              <a:latin typeface="Times New Roman"/>
              <a:cs typeface="Times New Roman"/>
            </a:endParaRPr>
          </a:p>
          <a:p>
            <a:pPr marL="240665" marR="10160" indent="-228600" algn="just">
              <a:lnSpc>
                <a:spcPct val="103800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concessionaire had been given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right </a:t>
            </a:r>
            <a:r>
              <a:rPr lang="en-US" sz="1400" dirty="0">
                <a:latin typeface="Times New Roman"/>
                <a:cs typeface="Times New Roman"/>
              </a:rPr>
              <a:t>to </a:t>
            </a:r>
            <a:r>
              <a:rPr lang="en-US" sz="1400" spc="-5" dirty="0">
                <a:latin typeface="Times New Roman"/>
                <a:cs typeface="Times New Roman"/>
              </a:rPr>
              <a:t>mortgage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project assets, </a:t>
            </a:r>
            <a:r>
              <a:rPr lang="en-US" sz="1400" dirty="0">
                <a:latin typeface="Times New Roman"/>
                <a:cs typeface="Times New Roman"/>
              </a:rPr>
              <a:t>including the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site.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This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reduced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concessionaire’s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risk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significantly.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Modern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day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PPP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projects </a:t>
            </a:r>
            <a:r>
              <a:rPr lang="en-US" sz="1400" spc="-29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do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not provide</a:t>
            </a:r>
            <a:r>
              <a:rPr lang="en-US" sz="1400" spc="-5" dirty="0">
                <a:latin typeface="Times New Roman"/>
                <a:cs typeface="Times New Roman"/>
              </a:rPr>
              <a:t> right</a:t>
            </a:r>
            <a:r>
              <a:rPr lang="en-US" sz="1400" dirty="0">
                <a:latin typeface="Times New Roman"/>
                <a:cs typeface="Times New Roman"/>
              </a:rPr>
              <a:t> to </a:t>
            </a:r>
            <a:r>
              <a:rPr lang="en-US" sz="1400" spc="-5" dirty="0">
                <a:latin typeface="Times New Roman"/>
                <a:cs typeface="Times New Roman"/>
              </a:rPr>
              <a:t>mortgage.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lang="en-US" sz="1600" dirty="0">
              <a:latin typeface="Times New Roman"/>
              <a:cs typeface="Times New Roman"/>
            </a:endParaRPr>
          </a:p>
          <a:p>
            <a:pPr marL="240665" marR="8255" indent="-228600" algn="just">
              <a:lnSpc>
                <a:spcPct val="103299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cost </a:t>
            </a:r>
            <a:r>
              <a:rPr lang="en-US" sz="1400" dirty="0">
                <a:latin typeface="Times New Roman"/>
                <a:cs typeface="Times New Roman"/>
              </a:rPr>
              <a:t>of borrowing </a:t>
            </a:r>
            <a:r>
              <a:rPr lang="en-US" sz="1400" spc="-5" dirty="0">
                <a:latin typeface="Times New Roman"/>
                <a:cs typeface="Times New Roman"/>
              </a:rPr>
              <a:t>was </a:t>
            </a:r>
            <a:r>
              <a:rPr lang="en-US" sz="1400" dirty="0">
                <a:latin typeface="Times New Roman"/>
                <a:cs typeface="Times New Roman"/>
              </a:rPr>
              <a:t>significantly </a:t>
            </a:r>
            <a:r>
              <a:rPr lang="en-US" sz="1400" spc="-5" dirty="0">
                <a:latin typeface="Times New Roman"/>
                <a:cs typeface="Times New Roman"/>
              </a:rPr>
              <a:t>higher </a:t>
            </a:r>
            <a:r>
              <a:rPr lang="en-US" sz="1400" spc="5" dirty="0">
                <a:latin typeface="Times New Roman"/>
                <a:cs typeface="Times New Roman"/>
              </a:rPr>
              <a:t>for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SPV (average 16%) and banks </a:t>
            </a:r>
            <a:r>
              <a:rPr lang="en-US" sz="1400" dirty="0">
                <a:latin typeface="Times New Roman"/>
                <a:cs typeface="Times New Roman"/>
              </a:rPr>
              <a:t>do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not fund long </a:t>
            </a:r>
            <a:r>
              <a:rPr lang="en-US" sz="1400" spc="-5" dirty="0">
                <a:latin typeface="Times New Roman"/>
                <a:cs typeface="Times New Roman"/>
              </a:rPr>
              <a:t>term debt.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high cost </a:t>
            </a:r>
            <a:r>
              <a:rPr lang="en-US" sz="1400" dirty="0">
                <a:latin typeface="Times New Roman"/>
                <a:cs typeface="Times New Roman"/>
              </a:rPr>
              <a:t>of borrowing </a:t>
            </a:r>
            <a:r>
              <a:rPr lang="en-US" sz="1400" spc="-5" dirty="0">
                <a:latin typeface="Times New Roman"/>
                <a:cs typeface="Times New Roman"/>
              </a:rPr>
              <a:t>had </a:t>
            </a:r>
            <a:r>
              <a:rPr lang="en-US" sz="1400" dirty="0">
                <a:latin typeface="Times New Roman"/>
                <a:cs typeface="Times New Roman"/>
              </a:rPr>
              <a:t>a severe </a:t>
            </a:r>
            <a:r>
              <a:rPr lang="en-US" sz="1400" spc="-5" dirty="0">
                <a:latin typeface="Times New Roman"/>
                <a:cs typeface="Times New Roman"/>
              </a:rPr>
              <a:t>negative impact </a:t>
            </a:r>
            <a:r>
              <a:rPr lang="en-US" sz="1400" dirty="0">
                <a:latin typeface="Times New Roman"/>
                <a:cs typeface="Times New Roman"/>
              </a:rPr>
              <a:t>on the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DND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PPP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project.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Infrastructure development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requires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long-term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low-cost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capital.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lang="en-US" sz="1600" dirty="0">
              <a:latin typeface="Times New Roman"/>
              <a:cs typeface="Times New Roman"/>
            </a:endParaRPr>
          </a:p>
          <a:p>
            <a:pPr marL="240665" marR="8255" indent="-228600" algn="just">
              <a:lnSpc>
                <a:spcPct val="103400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To </a:t>
            </a:r>
            <a:r>
              <a:rPr lang="en-US" sz="1400" spc="-5" dirty="0">
                <a:latin typeface="Times New Roman"/>
                <a:cs typeface="Times New Roman"/>
              </a:rPr>
              <a:t>conclude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concession agreement </a:t>
            </a:r>
            <a:r>
              <a:rPr lang="en-US" sz="1400" dirty="0">
                <a:latin typeface="Times New Roman"/>
                <a:cs typeface="Times New Roman"/>
              </a:rPr>
              <a:t>for the </a:t>
            </a:r>
            <a:r>
              <a:rPr lang="en-US" sz="1400" spc="5" dirty="0">
                <a:latin typeface="Times New Roman"/>
                <a:cs typeface="Times New Roman"/>
              </a:rPr>
              <a:t>DND </a:t>
            </a:r>
            <a:r>
              <a:rPr lang="en-US" sz="1400" spc="-5" dirty="0">
                <a:latin typeface="Times New Roman"/>
                <a:cs typeface="Times New Roman"/>
              </a:rPr>
              <a:t>bridge project had several features </a:t>
            </a:r>
            <a:r>
              <a:rPr lang="en-US" sz="1400" dirty="0">
                <a:latin typeface="Times New Roman"/>
                <a:cs typeface="Times New Roman"/>
              </a:rPr>
              <a:t> that </a:t>
            </a:r>
            <a:r>
              <a:rPr lang="en-US" sz="1400" spc="-5" dirty="0">
                <a:latin typeface="Times New Roman"/>
                <a:cs typeface="Times New Roman"/>
              </a:rPr>
              <a:t>weighed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contract </a:t>
            </a:r>
            <a:r>
              <a:rPr lang="en-US" sz="1400" dirty="0">
                <a:latin typeface="Times New Roman"/>
                <a:cs typeface="Times New Roman"/>
              </a:rPr>
              <a:t>in </a:t>
            </a:r>
            <a:r>
              <a:rPr lang="en-US" sz="1400" spc="-5" dirty="0">
                <a:latin typeface="Times New Roman"/>
                <a:cs typeface="Times New Roman"/>
              </a:rPr>
              <a:t>favor </a:t>
            </a:r>
            <a:r>
              <a:rPr lang="en-US" sz="1400" dirty="0">
                <a:latin typeface="Times New Roman"/>
                <a:cs typeface="Times New Roman"/>
              </a:rPr>
              <a:t>of the </a:t>
            </a:r>
            <a:r>
              <a:rPr lang="en-US" sz="1400" spc="-5" dirty="0">
                <a:latin typeface="Times New Roman"/>
                <a:cs typeface="Times New Roman"/>
              </a:rPr>
              <a:t>private partner and </a:t>
            </a:r>
            <a:r>
              <a:rPr lang="en-US" sz="1400" dirty="0">
                <a:latin typeface="Times New Roman"/>
                <a:cs typeface="Times New Roman"/>
              </a:rPr>
              <a:t>that, </a:t>
            </a:r>
            <a:r>
              <a:rPr lang="en-US" sz="1400" spc="-5" dirty="0">
                <a:latin typeface="Times New Roman"/>
                <a:cs typeface="Times New Roman"/>
              </a:rPr>
              <a:t>from </a:t>
            </a:r>
            <a:r>
              <a:rPr lang="en-US" sz="1400" dirty="0">
                <a:latin typeface="Times New Roman"/>
                <a:cs typeface="Times New Roman"/>
              </a:rPr>
              <a:t>a public policy 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viewpoint,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departed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from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best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practice contract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design.</a:t>
            </a:r>
            <a:endParaRPr lang="en-US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lang="en-US" sz="1600" dirty="0">
              <a:latin typeface="Times New Roman"/>
              <a:cs typeface="Times New Roman"/>
            </a:endParaRPr>
          </a:p>
          <a:p>
            <a:pPr marL="240665" marR="5715" indent="-228600" algn="just">
              <a:lnSpc>
                <a:spcPct val="103299"/>
              </a:lnSpc>
              <a:buFont typeface="Wingdings"/>
              <a:buChar char=""/>
              <a:tabLst>
                <a:tab pos="241300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Some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of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aspects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mentioned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above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reflect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errors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of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inexperience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that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could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be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expected </a:t>
            </a:r>
            <a:r>
              <a:rPr lang="en-US" sz="1400" spc="-29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one of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latin typeface="Times New Roman"/>
                <a:cs typeface="Times New Roman"/>
              </a:rPr>
              <a:t>first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BOOT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projects</a:t>
            </a:r>
            <a:r>
              <a:rPr lang="en-US" sz="1400" dirty="0">
                <a:latin typeface="Times New Roman"/>
                <a:cs typeface="Times New Roman"/>
              </a:rPr>
              <a:t> successfully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promoted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India.</a:t>
            </a:r>
            <a:endParaRPr lang="en-US" sz="1400" dirty="0">
              <a:latin typeface="Times New Roman"/>
              <a:cs typeface="Times New Roman"/>
            </a:endParaRPr>
          </a:p>
          <a:p>
            <a:pPr marL="469265" marR="5715" indent="-228600" algn="just">
              <a:lnSpc>
                <a:spcPct val="103299"/>
              </a:lnSpc>
              <a:buFont typeface="Wingdings"/>
              <a:buChar char=""/>
              <a:tabLst>
                <a:tab pos="469900" algn="l"/>
              </a:tabLst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35521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DA3B5-05CD-388A-5F1C-7EDCC941DFE9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B5199-88C3-EAB5-9E15-1E70D2D83894}"/>
              </a:ext>
            </a:extLst>
          </p:cNvPr>
          <p:cNvSpPr/>
          <p:nvPr/>
        </p:nvSpPr>
        <p:spPr>
          <a:xfrm>
            <a:off x="239485" y="217714"/>
            <a:ext cx="11713029" cy="646611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44AFCC-61BB-CC64-E8EE-052B1D77F4A2}"/>
              </a:ext>
            </a:extLst>
          </p:cNvPr>
          <p:cNvSpPr/>
          <p:nvPr/>
        </p:nvSpPr>
        <p:spPr>
          <a:xfrm>
            <a:off x="631371" y="1318081"/>
            <a:ext cx="2220686" cy="4479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  <a:endParaRPr lang="en-I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D4ECBA-9D06-2C7D-9E4E-6CE5D5F300FB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F6BC9-B508-1385-84FE-94950200B598}"/>
              </a:ext>
            </a:extLst>
          </p:cNvPr>
          <p:cNvSpPr txBox="1"/>
          <p:nvPr/>
        </p:nvSpPr>
        <p:spPr>
          <a:xfrm>
            <a:off x="968829" y="380999"/>
            <a:ext cx="44667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Growth Scenarios </a:t>
            </a:r>
          </a:p>
          <a:p>
            <a:r>
              <a:rPr lang="en-US" dirty="0"/>
              <a:t>Key consideration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3EDFA-FFE1-5796-41CB-4BA576C43CFC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6043FD-7C2B-CB4B-088F-61AA541609B2}"/>
              </a:ext>
            </a:extLst>
          </p:cNvPr>
          <p:cNvSpPr/>
          <p:nvPr/>
        </p:nvSpPr>
        <p:spPr>
          <a:xfrm>
            <a:off x="228600" y="152400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accent6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6AA9A3-CE00-422C-5ABF-9B92D4B91EE6}"/>
              </a:ext>
            </a:extLst>
          </p:cNvPr>
          <p:cNvSpPr/>
          <p:nvPr/>
        </p:nvSpPr>
        <p:spPr>
          <a:xfrm>
            <a:off x="250371" y="97971"/>
            <a:ext cx="11665683" cy="660762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BAFE74-B47E-F936-1A4C-565836ADE88A}"/>
              </a:ext>
            </a:extLst>
          </p:cNvPr>
          <p:cNvCxnSpPr>
            <a:cxnSpLocks/>
          </p:cNvCxnSpPr>
          <p:nvPr/>
        </p:nvCxnSpPr>
        <p:spPr>
          <a:xfrm flipH="1">
            <a:off x="10281659" y="1494597"/>
            <a:ext cx="17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54DB2E-0FC6-C2F4-0411-FD2934AB3659}"/>
              </a:ext>
            </a:extLst>
          </p:cNvPr>
          <p:cNvCxnSpPr>
            <a:cxnSpLocks/>
          </p:cNvCxnSpPr>
          <p:nvPr/>
        </p:nvCxnSpPr>
        <p:spPr>
          <a:xfrm>
            <a:off x="3429000" y="35596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3AD529-EE91-9E19-90EF-CD37325C0F16}"/>
              </a:ext>
            </a:extLst>
          </p:cNvPr>
          <p:cNvSpPr txBox="1"/>
          <p:nvPr/>
        </p:nvSpPr>
        <p:spPr>
          <a:xfrm>
            <a:off x="3799115" y="2024942"/>
            <a:ext cx="62556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7ACE9-AF50-1B32-3737-2AFA4DBBE283}"/>
              </a:ext>
            </a:extLst>
          </p:cNvPr>
          <p:cNvSpPr txBox="1"/>
          <p:nvPr/>
        </p:nvSpPr>
        <p:spPr>
          <a:xfrm>
            <a:off x="968829" y="596426"/>
            <a:ext cx="652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6"/>
                </a:solidFill>
              </a:rPr>
              <a:t>Key Project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3E827-10AF-1CDD-3362-34E99173B3C8}"/>
              </a:ext>
            </a:extLst>
          </p:cNvPr>
          <p:cNvSpPr txBox="1"/>
          <p:nvPr/>
        </p:nvSpPr>
        <p:spPr>
          <a:xfrm>
            <a:off x="723075" y="1559912"/>
            <a:ext cx="10768808" cy="274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265" indent="-228600">
              <a:lnSpc>
                <a:spcPct val="100000"/>
              </a:lnSpc>
              <a:spcBef>
                <a:spcPts val="9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Substantial </a:t>
            </a:r>
            <a:r>
              <a:rPr lang="en-US" sz="2400" dirty="0">
                <a:latin typeface="Times New Roman"/>
                <a:cs typeface="Times New Roman"/>
              </a:rPr>
              <a:t>saving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 </a:t>
            </a:r>
            <a:r>
              <a:rPr lang="en-US" sz="2400" spc="-5" dirty="0">
                <a:latin typeface="Times New Roman"/>
                <a:cs typeface="Times New Roman"/>
              </a:rPr>
              <a:t>travel</a:t>
            </a:r>
            <a:r>
              <a:rPr lang="en-US" sz="2400" dirty="0">
                <a:latin typeface="Times New Roman"/>
                <a:cs typeface="Times New Roman"/>
              </a:rPr>
              <a:t> time</a:t>
            </a:r>
            <a:r>
              <a:rPr lang="en-US" sz="2400" spc="-5" dirty="0">
                <a:latin typeface="Times New Roman"/>
                <a:cs typeface="Times New Roman"/>
              </a:rPr>
              <a:t> between</a:t>
            </a:r>
            <a:r>
              <a:rPr lang="en-US" sz="2400" dirty="0">
                <a:latin typeface="Times New Roman"/>
                <a:cs typeface="Times New Roman"/>
              </a:rPr>
              <a:t> Delhi &amp; </a:t>
            </a:r>
            <a:r>
              <a:rPr lang="en-US" sz="2400" spc="-5" dirty="0">
                <a:latin typeface="Times New Roman"/>
                <a:cs typeface="Times New Roman"/>
              </a:rPr>
              <a:t>NOIDA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Reduction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fuel</a:t>
            </a:r>
            <a:r>
              <a:rPr lang="en-US" sz="2400" dirty="0">
                <a:latin typeface="Times New Roman"/>
                <a:cs typeface="Times New Roman"/>
              </a:rPr>
              <a:t> consumption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pollution</a:t>
            </a:r>
          </a:p>
          <a:p>
            <a:pPr marL="469265" indent="-2286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Saving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fuel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other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vehicle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operating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costs</a:t>
            </a:r>
            <a:r>
              <a:rPr lang="en-US" sz="2400" dirty="0">
                <a:latin typeface="Times New Roman"/>
                <a:cs typeface="Times New Roman"/>
              </a:rPr>
              <a:t> to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users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Direct </a:t>
            </a:r>
            <a:r>
              <a:rPr lang="en-US" sz="2400" dirty="0">
                <a:latin typeface="Times New Roman"/>
                <a:cs typeface="Times New Roman"/>
              </a:rPr>
              <a:t>employment during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construction and</a:t>
            </a:r>
            <a:r>
              <a:rPr lang="en-US" sz="2400" dirty="0">
                <a:latin typeface="Times New Roman"/>
                <a:cs typeface="Times New Roman"/>
              </a:rPr>
              <a:t> operation</a:t>
            </a:r>
          </a:p>
          <a:p>
            <a:pPr marL="469265" indent="-2286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Reduced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congestion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on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existing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bridges</a:t>
            </a:r>
            <a:endParaRPr lang="en-US" sz="2400" dirty="0">
              <a:latin typeface="Times New Roman"/>
              <a:cs typeface="Times New Roman"/>
            </a:endParaRPr>
          </a:p>
          <a:p>
            <a:pPr marL="469265" marR="508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Improved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linkages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between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NOIDA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and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Delhi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with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stimulus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to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overall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economic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activity </a:t>
            </a:r>
            <a:r>
              <a:rPr lang="en-US" sz="2400" spc="-2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in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spc="-5" dirty="0">
                <a:latin typeface="Times New Roman"/>
                <a:cs typeface="Times New Roman"/>
              </a:rPr>
              <a:t> region.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41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1622</Words>
  <Application>Microsoft Office PowerPoint</Application>
  <PresentationFormat>Widescreen</PresentationFormat>
  <Paragraphs>124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Tanisha Chauhan</dc:creator>
  <cp:lastModifiedBy>sayantani pal</cp:lastModifiedBy>
  <cp:revision>27</cp:revision>
  <dcterms:created xsi:type="dcterms:W3CDTF">2024-09-03T08:23:32Z</dcterms:created>
  <dcterms:modified xsi:type="dcterms:W3CDTF">2024-12-04T12:33:27Z</dcterms:modified>
</cp:coreProperties>
</file>